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311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313" r:id="rId26"/>
    <p:sldId id="317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318" r:id="rId37"/>
    <p:sldId id="319" r:id="rId38"/>
    <p:sldId id="320" r:id="rId39"/>
    <p:sldId id="321" r:id="rId40"/>
    <p:sldId id="314" r:id="rId41"/>
    <p:sldId id="315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300" r:id="rId54"/>
    <p:sldId id="299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9DF130-FD1C-42C0-8A73-315BD8CFE72D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0B3EA6E-2E9A-4A59-BC16-474A8BD0A6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89293-9294-4A29-B27F-561BBBBA2119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B78AC-5BD6-44C1-9036-506D187A9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0E908-E4AD-4821-9169-5DC8396DA8C4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09833-1CC3-4181-9CA7-25D8900418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EBF7D-C5FA-444F-9AAE-938465ED42B0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E931-A6D7-41ED-A536-A46776AABD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4A06AF-9A04-4518-AD70-D45158C36092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4A5DA4D-90D8-4441-BF13-AFCD6C0C0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7AD69-0E2D-4E2D-A165-26A494428468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E9877-907D-43D0-8D37-194FAD359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306ACB-239A-42CC-A609-EF03972B3381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73C8A8-E8F0-47A5-AFA9-8FC553CF1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FFF1-4D11-4989-AAD1-49AE2F1218AE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C4A50-2F91-4A32-A31D-CC2A4D22A0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7A1DB3-9BA0-4BD7-9D65-B72B90AD9141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ABE791-A163-4ECD-BD08-77DAF5531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96DBF5-845C-4E10-B3CF-BA210AA2BA3B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063E08-9A53-41BE-9B53-0D8899668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Прямоугольник 7"/>
          <p:cNvGrpSpPr>
            <a:grpSpLocks/>
          </p:cNvGrpSpPr>
          <p:nvPr/>
        </p:nvGrpSpPr>
        <p:grpSpPr bwMode="auto">
          <a:xfrm>
            <a:off x="646113" y="969963"/>
            <a:ext cx="4803775" cy="4802187"/>
            <a:chOff x="407" y="611"/>
            <a:chExt cx="3026" cy="3025"/>
          </a:xfrm>
        </p:grpSpPr>
        <p:pic>
          <p:nvPicPr>
            <p:cNvPr id="6" name="Прямоугольник 7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7" y="611"/>
              <a:ext cx="3026" cy="3025"/>
            </a:xfrm>
            <a:prstGeom prst="rect">
              <a:avLst/>
            </a:prstGeom>
            <a:noFill/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80" y="672"/>
              <a:ext cx="2880" cy="2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274320"/>
            <a:lstStyle/>
            <a:p>
              <a:pPr indent="-282575">
                <a:lnSpc>
                  <a:spcPts val="3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Wingdings 2" pitchFamily="18" charset="2"/>
                <a:buNone/>
              </a:pPr>
              <a:endParaRPr lang="en-US" sz="3200">
                <a:latin typeface="Gill Sans MT" pitchFamily="34" charset="0"/>
              </a:endParaRPr>
            </a:p>
          </p:txBody>
        </p:sp>
      </p:grpSp>
      <p:sp>
        <p:nvSpPr>
          <p:cNvPr id="8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A5DD4F5-0518-4AA9-A059-DA88541F2011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046EBB-9716-4648-A684-F6763AB42F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5793C98-68F8-42B9-8E1A-54F526798251}" type="datetimeFigureOut">
              <a:rPr lang="ru-RU"/>
              <a:pPr>
                <a:defRPr/>
              </a:pPr>
              <a:t>11.04.2019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E15C716-6370-45A2-8491-B276BFA53F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75" r:id="rId7"/>
    <p:sldLayoutId id="2147483676" r:id="rId8"/>
    <p:sldLayoutId id="2147483677" r:id="rId9"/>
    <p:sldLayoutId id="2147483668" r:id="rId10"/>
    <p:sldLayoutId id="214748366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fontAlgn="base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fontAlgn="base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fontAlgn="base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4716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1752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9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158750" y="96838"/>
            <a:ext cx="354965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latin typeface="Corbel" pitchFamily="34" charset="0"/>
              </a:rPr>
              <a:t>Свадьбы Мечты</a:t>
            </a:r>
          </a:p>
        </p:txBody>
      </p:sp>
      <p:sp>
        <p:nvSpPr>
          <p:cNvPr id="13317" name="Прямоугольник 5"/>
          <p:cNvSpPr>
            <a:spLocks noChangeArrowheads="1"/>
          </p:cNvSpPr>
          <p:nvPr/>
        </p:nvSpPr>
        <p:spPr bwMode="auto">
          <a:xfrm>
            <a:off x="3500438" y="5929313"/>
            <a:ext cx="5643562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i="1">
                <a:latin typeface="Corbel" pitchFamily="34" charset="0"/>
              </a:rPr>
              <a:t>Свадебный координатор АО Парк-отель «Мечта» Пенькова Яна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557338"/>
            <a:ext cx="7359650" cy="4906962"/>
          </a:xfrm>
        </p:spPr>
      </p:pic>
      <p:sp>
        <p:nvSpPr>
          <p:cNvPr id="22530" name="Прямоугольник 2"/>
          <p:cNvSpPr>
            <a:spLocks noChangeArrowheads="1"/>
          </p:cNvSpPr>
          <p:nvPr/>
        </p:nvSpPr>
        <p:spPr bwMode="auto">
          <a:xfrm>
            <a:off x="968375" y="260350"/>
            <a:ext cx="8172450" cy="954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orbel" pitchFamily="34" charset="0"/>
              </a:rPr>
              <a:t>Выездная регистрация брака и свадьба «под ключ</a:t>
            </a:r>
          </a:p>
          <a:p>
            <a:pPr algn="ctr"/>
            <a:r>
              <a:rPr lang="ru-RU" sz="2800">
                <a:latin typeface="Corbel" pitchFamily="34" charset="0"/>
              </a:rPr>
              <a:t>Принципиальное различие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-6350"/>
            <a:ext cx="9091613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3144838"/>
            <a:ext cx="9107488" cy="33083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 l="36111" t="9232" r="1826" b="4231"/>
          <a:stretch>
            <a:fillRect/>
          </a:stretch>
        </p:blipFill>
        <p:spPr bwMode="auto">
          <a:xfrm>
            <a:off x="-1588" y="-1588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Прямоугольник 4"/>
          <p:cNvSpPr>
            <a:spLocks noChangeArrowheads="1"/>
          </p:cNvSpPr>
          <p:nvPr/>
        </p:nvSpPr>
        <p:spPr bwMode="auto">
          <a:xfrm>
            <a:off x="3492500" y="1125538"/>
            <a:ext cx="5327650" cy="184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latin typeface="Corbel" pitchFamily="34" charset="0"/>
              </a:rPr>
              <a:t>Руководитель праздничного агентства, организатор мероприятий и направления свадьбы «под ключ».</a:t>
            </a:r>
          </a:p>
          <a:p>
            <a:endParaRPr lang="ru-RU" b="1" i="1">
              <a:latin typeface="Corbel" pitchFamily="34" charset="0"/>
            </a:endParaRPr>
          </a:p>
          <a:p>
            <a:endParaRPr lang="ru-RU" b="1" i="1">
              <a:latin typeface="Corbel" pitchFamily="34" charset="0"/>
            </a:endParaRPr>
          </a:p>
          <a:p>
            <a:endParaRPr lang="ru-RU" b="1">
              <a:latin typeface="Corbel" pitchFamily="34" charset="0"/>
            </a:endParaRPr>
          </a:p>
        </p:txBody>
      </p:sp>
      <p:sp>
        <p:nvSpPr>
          <p:cNvPr id="24581" name="Прямоугольник 5"/>
          <p:cNvSpPr>
            <a:spLocks noChangeArrowheads="1"/>
          </p:cNvSpPr>
          <p:nvPr/>
        </p:nvSpPr>
        <p:spPr bwMode="auto">
          <a:xfrm>
            <a:off x="3419475" y="4581525"/>
            <a:ext cx="5329238" cy="1570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>
                <a:latin typeface="Corbel" pitchFamily="34" charset="0"/>
              </a:rPr>
              <a:t>Менеджер по организации выездных церемоний и свадеб «под ключ» в Парк-отеле «Мечта»</a:t>
            </a:r>
          </a:p>
          <a:p>
            <a:endParaRPr lang="ru-RU" b="1" i="1">
              <a:latin typeface="Corbel" pitchFamily="34" charset="0"/>
            </a:endParaRPr>
          </a:p>
          <a:p>
            <a:endParaRPr lang="ru-RU" b="1">
              <a:latin typeface="Corbe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 l="14163" t="8269" r="15883" b="4292"/>
          <a:stretch>
            <a:fillRect/>
          </a:stretch>
        </p:blipFill>
        <p:spPr bwMode="auto">
          <a:xfrm>
            <a:off x="-14288" y="-33338"/>
            <a:ext cx="9158288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 l="23785" t="8847" r="11774" b="3918"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4"/>
          <p:cNvSpPr>
            <a:spLocks noChangeArrowheads="1"/>
          </p:cNvSpPr>
          <p:nvPr/>
        </p:nvSpPr>
        <p:spPr bwMode="auto">
          <a:xfrm>
            <a:off x="3348038" y="3167063"/>
            <a:ext cx="26638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Наши ведущие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163"/>
            <a:ext cx="9144000" cy="698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Прямоугольник 4"/>
          <p:cNvSpPr>
            <a:spLocks noChangeArrowheads="1"/>
          </p:cNvSpPr>
          <p:nvPr/>
        </p:nvSpPr>
        <p:spPr bwMode="auto">
          <a:xfrm>
            <a:off x="3348038" y="3167063"/>
            <a:ext cx="26638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Наши ведущие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 l="24937" t="10075" r="14059"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Прямоугольник 4"/>
          <p:cNvSpPr>
            <a:spLocks noChangeArrowheads="1"/>
          </p:cNvSpPr>
          <p:nvPr/>
        </p:nvSpPr>
        <p:spPr bwMode="auto">
          <a:xfrm>
            <a:off x="2339975" y="3167063"/>
            <a:ext cx="44640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Фотографы и видеографы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Прямоугольник 4"/>
          <p:cNvSpPr>
            <a:spLocks noChangeArrowheads="1"/>
          </p:cNvSpPr>
          <p:nvPr/>
        </p:nvSpPr>
        <p:spPr bwMode="auto">
          <a:xfrm>
            <a:off x="2411413" y="3182938"/>
            <a:ext cx="44640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Фотографы и видеографы</a:t>
            </a:r>
          </a:p>
        </p:txBody>
      </p:sp>
      <p:sp>
        <p:nvSpPr>
          <p:cNvPr id="30725" name="Прямоугольник 5"/>
          <p:cNvSpPr>
            <a:spLocks noChangeArrowheads="1"/>
          </p:cNvSpPr>
          <p:nvPr/>
        </p:nvSpPr>
        <p:spPr bwMode="auto">
          <a:xfrm>
            <a:off x="836613" y="6207125"/>
            <a:ext cx="23844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latin typeface="Corbel" pitchFamily="34" charset="0"/>
              </a:rPr>
              <a:t>Васильчикова Алла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174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 l="21515" t="9038" r="10262" b="3847"/>
          <a:stretch>
            <a:fillRect/>
          </a:stretch>
        </p:blipFill>
        <p:spPr bwMode="auto">
          <a:xfrm>
            <a:off x="7938" y="14288"/>
            <a:ext cx="9136062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2411413" y="3182938"/>
            <a:ext cx="44640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Фотографы и видеографы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97975" cy="6858000"/>
          </a:xfrm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158750" y="96838"/>
            <a:ext cx="6069013" cy="1938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>
                <a:latin typeface="Corbel" pitchFamily="34" charset="0"/>
              </a:rPr>
              <a:t>«Актуальные свадебные тенденции?</a:t>
            </a:r>
          </a:p>
          <a:p>
            <a:r>
              <a:rPr lang="ru-RU" sz="2400" b="1" i="1">
                <a:latin typeface="Corbel" pitchFamily="34" charset="0"/>
              </a:rPr>
              <a:t>Как посчитать свадебный бюджет?</a:t>
            </a:r>
          </a:p>
          <a:p>
            <a:r>
              <a:rPr lang="ru-RU" sz="2400" b="1" i="1">
                <a:latin typeface="Corbel" pitchFamily="34" charset="0"/>
              </a:rPr>
              <a:t>Можно ли за один день решить всю предсвадебную суету? </a:t>
            </a:r>
          </a:p>
          <a:p>
            <a:r>
              <a:rPr lang="ru-RU" sz="2400" b="1" i="1">
                <a:latin typeface="Corbel" pitchFamily="34" charset="0"/>
              </a:rPr>
              <a:t>Где найти лучшие и бюджетные услуги?» </a:t>
            </a:r>
            <a:endParaRPr lang="ru-RU" sz="3200" b="1">
              <a:latin typeface="Corbel" pitchFamily="34" charset="0"/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3492500" y="5873750"/>
            <a:ext cx="56515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latin typeface="Corbel" pitchFamily="34" charset="0"/>
              </a:rPr>
              <a:t>И другие насущные проблемы, которые с легкостью решит Свадебное Агентство парк-отеля «Мечта»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5"/>
          <p:cNvSpPr>
            <a:spLocks noChangeArrowheads="1"/>
          </p:cNvSpPr>
          <p:nvPr/>
        </p:nvSpPr>
        <p:spPr bwMode="auto">
          <a:xfrm>
            <a:off x="4211638" y="4292600"/>
            <a:ext cx="44640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Фотографы и видеографы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927600" cy="3284538"/>
          </a:xfrm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2025" y="0"/>
            <a:ext cx="437515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79775"/>
            <a:ext cx="4772025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025" y="3279775"/>
            <a:ext cx="4375150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Прямоугольник 7"/>
          <p:cNvSpPr>
            <a:spLocks noChangeArrowheads="1"/>
          </p:cNvSpPr>
          <p:nvPr/>
        </p:nvSpPr>
        <p:spPr bwMode="auto">
          <a:xfrm>
            <a:off x="3851275" y="3017838"/>
            <a:ext cx="4465638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Флористика и декор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350" y="0"/>
            <a:ext cx="9150350" cy="6858000"/>
          </a:xfrm>
        </p:spPr>
      </p:pic>
      <p:sp>
        <p:nvSpPr>
          <p:cNvPr id="34819" name="Прямоугольник 4"/>
          <p:cNvSpPr>
            <a:spLocks noChangeArrowheads="1"/>
          </p:cNvSpPr>
          <p:nvPr/>
        </p:nvSpPr>
        <p:spPr bwMode="auto">
          <a:xfrm>
            <a:off x="5297488" y="3281363"/>
            <a:ext cx="38163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Живая музыка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339975" y="333375"/>
            <a:ext cx="6192838" cy="617537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89075" y="765175"/>
            <a:ext cx="7408863" cy="5267325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1050" y="-9525"/>
            <a:ext cx="5761038" cy="68659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260350"/>
            <a:ext cx="6551613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5084763"/>
            <a:ext cx="8135937" cy="14398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С</a:t>
            </a: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амый 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крупный из ресторанных залов, интерьер которого выполнен в классическом стиле в пастельных тонах теплой бежево-белой гаммы. Находится в основном помещении ресторана. Обслуживает гостей круглый год.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90 человек.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120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88913"/>
            <a:ext cx="6894513" cy="48006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5445125"/>
            <a:ext cx="8461375" cy="155733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tx2">
                    <a:satMod val="130000"/>
                  </a:schemeClr>
                </a:solidFill>
                <a:effectLst/>
              </a:rPr>
              <a:t>Второй по величине зал в основном здании ресторана. Оригинальный интерьер с элементами декора, напоминающими отделку дорогого океанского лайнера. Доминируют синие тона, подчеркнутые цветовым контрастом деревянных элементов. Огромные панорамные окна без перемычек с захватывающим видом на озеро. Напомним, что ресторан находится на крутом берегу, поэтому вид и зимой и летом, поистине, потрясающий.</a:t>
            </a:r>
            <a:br>
              <a:rPr lang="ru-RU" sz="18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18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1800" b="1" dirty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1800" dirty="0">
                <a:solidFill>
                  <a:schemeClr val="tx2">
                    <a:satMod val="130000"/>
                  </a:schemeClr>
                </a:solidFill>
                <a:effectLst/>
              </a:rPr>
              <a:t> — 40 человек.</a:t>
            </a:r>
            <a:br>
              <a:rPr lang="ru-RU" sz="18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18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1800" b="1" dirty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1800" dirty="0">
                <a:solidFill>
                  <a:schemeClr val="tx2">
                    <a:satMod val="130000"/>
                  </a:schemeClr>
                </a:solidFill>
                <a:effectLst/>
              </a:rPr>
              <a:t> — 80 </a:t>
            </a:r>
            <a:r>
              <a:rPr lang="ru-RU" sz="1800" dirty="0" err="1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0962" name="Picture 2" descr="Ð ÐµÑÑÐ¾ÑÐ°Ð½ Ð¿Ð°ÑÐº-Ð¾ÑÐµÐ»Ñ ÐÐµÑÑÐ° Ð² ÐÑÐ»Ðµ. Ð¡Ð¸Ð½Ð¸Ð¹ Ð·Ð°Ð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88913"/>
            <a:ext cx="71088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5157788"/>
            <a:ext cx="8459787" cy="17002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Летний ресторан представляет из себя шатер, полусферической формы, выполненный в ультрасовременном стиле.  Хотя это и летняя площадка, технология его конструктива позволяет делать его закрытым, и, соответственно, теплым, на случай плохой погоды. Это самая крупная площадка. Находится в непосредственной близости от основного здания ресторана на все том же высоком берегу озера, имеет собственный бар.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150 человек.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110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92275" y="115888"/>
            <a:ext cx="6696075" cy="446563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4288"/>
            <a:ext cx="9144000" cy="6858001"/>
          </a:xfrm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395288" y="476250"/>
            <a:ext cx="26638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«Ротонда» 2017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738" y="5013325"/>
            <a:ext cx="7921625" cy="16557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Ротонда на берегу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Площадка, как уже понятно из названия, находится на берегу озера. Просторный шатер современного дизайна полусферической формы, с предусмотренной для плохой погоды системой герметизации. Окружен зеленью, цветниками и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топиарными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 фигурами. Красиво и торжественно. Прекрасное место, чтобы провести банкет или просто посетить его как летний зал ресторана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30 человек.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60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15888"/>
            <a:ext cx="6697662" cy="4465637"/>
          </a:xfrm>
        </p:spPr>
      </p:pic>
      <p:sp>
        <p:nvSpPr>
          <p:cNvPr id="43011" name="Прямоугольник 4"/>
          <p:cNvSpPr>
            <a:spLocks noChangeArrowheads="1"/>
          </p:cNvSpPr>
          <p:nvPr/>
        </p:nvSpPr>
        <p:spPr bwMode="auto">
          <a:xfrm>
            <a:off x="179388" y="404813"/>
            <a:ext cx="38163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Ротонда на берегу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5157788"/>
            <a:ext cx="7497762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Площадка, расположенная прямо на воде, понтонно-свайная конструкция, расположенная на поверхности озера. Белоснежный шатер формы пересекающейся полусферы и конуса. Стилистическое соединение современного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хайтека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и мотивов 1001 ночи. Площадка получилась настолько красивой, а идея расположить ее прямо на озере настолько удачной, что большинство фотографий, на которых «Мечта» упоминается в сети и в СМИ содержат именно этот «понтон на воде».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40 человек.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100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24075" y="115888"/>
            <a:ext cx="5983288" cy="3986212"/>
          </a:xfrm>
        </p:spPr>
      </p:pic>
      <p:sp>
        <p:nvSpPr>
          <p:cNvPr id="44035" name="Прямоугольник 4"/>
          <p:cNvSpPr>
            <a:spLocks noChangeArrowheads="1"/>
          </p:cNvSpPr>
          <p:nvPr/>
        </p:nvSpPr>
        <p:spPr bwMode="auto">
          <a:xfrm>
            <a:off x="179388" y="404813"/>
            <a:ext cx="38163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Понтон на воде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5516563"/>
            <a:ext cx="749935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Непосредственно примыкающая к основному зданию ресторана терраса, имеющая прямой выход в «Синий» зал. Площадка покрыта белым шатром в стиле остальных полусферических и конических шатров парк-отеля «Мечта» и прекрасно вписывается в общий архитектурный ансамбль ресторана. Прекрасный вид на озеро, на берегу которого и расположена «терраса».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30 человек.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60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188913"/>
            <a:ext cx="6624638" cy="4416425"/>
          </a:xfrm>
        </p:spPr>
      </p:pic>
      <p:sp>
        <p:nvSpPr>
          <p:cNvPr id="45059" name="Прямоугольник 4"/>
          <p:cNvSpPr>
            <a:spLocks noChangeArrowheads="1"/>
          </p:cNvSpPr>
          <p:nvPr/>
        </p:nvSpPr>
        <p:spPr bwMode="auto">
          <a:xfrm>
            <a:off x="179388" y="404813"/>
            <a:ext cx="38163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Терраса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888" y="5589588"/>
            <a:ext cx="7499350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Площадка, как и «Понтон» расположена прямо на воде, на поверхности озера. Стилизация под архитектуру дальнего востока. Загнутые вверх кончики кровли, каркасные фонари в китайском стиле, двухуровневая крыша, одним словом «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пАгода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». Более того, пагода на воде. 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15 человек.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40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188913"/>
            <a:ext cx="6605588" cy="4552950"/>
          </a:xfrm>
        </p:spPr>
      </p:pic>
      <p:sp>
        <p:nvSpPr>
          <p:cNvPr id="46083" name="Прямоугольник 4"/>
          <p:cNvSpPr>
            <a:spLocks noChangeArrowheads="1"/>
          </p:cNvSpPr>
          <p:nvPr/>
        </p:nvSpPr>
        <p:spPr bwMode="auto">
          <a:xfrm>
            <a:off x="179388" y="404813"/>
            <a:ext cx="38163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Чайный домик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5445125"/>
            <a:ext cx="7497763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Уютный зал на 8 посадочных мест. Прекрасное место, чтобы уединиться в небольшой компании в обстановке достойной роскоши. Переговоры, небольшая вечеринка «для своих», романтический ужин. Классический интерьер в лучших традициях стиля. Изюминка — сквозной аквариум с экзотическими рыбами и растениями.</a:t>
            </a:r>
            <a:b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 — 8 человек.</a:t>
            </a:r>
            <a:b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 — 40 </a:t>
            </a:r>
            <a:r>
              <a:rPr lang="ru-RU" sz="2000" dirty="0" err="1" smtClean="0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35150" y="260350"/>
            <a:ext cx="6850063" cy="4386263"/>
          </a:xfrm>
        </p:spPr>
      </p:pic>
      <p:sp>
        <p:nvSpPr>
          <p:cNvPr id="47107" name="Прямоугольник 4"/>
          <p:cNvSpPr>
            <a:spLocks noChangeArrowheads="1"/>
          </p:cNvSpPr>
          <p:nvPr/>
        </p:nvSpPr>
        <p:spPr bwMode="auto">
          <a:xfrm>
            <a:off x="179388" y="404813"/>
            <a:ext cx="38163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i="1">
                <a:latin typeface="Gill Sans MT" pitchFamily="34" charset="0"/>
              </a:rPr>
              <a:t>VIP</a:t>
            </a:r>
            <a:r>
              <a:rPr lang="ru-RU" sz="2800" i="1">
                <a:latin typeface="Corbel" pitchFamily="34" charset="0"/>
              </a:rPr>
              <a:t> - комната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5445125"/>
            <a:ext cx="8101012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Н</a:t>
            </a: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овинка 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сезона 2018 года от парк-отеля «Мечта». Кафе в лесу. Деревянное строение в стиле шале с двумя залами на первом и втором этажах и баром, а так же летним кафе на открытом воздухе. В непосредственной близости — детская площадка «Кенгуру», родители могут наблюдать за игрой своих детей в комфортной обстановке уютного кафе за чашечкой кофе.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Вместимость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80 человек в двух залах на двух этажах, плюс 40 человек — летнее кафе на улице в лесу.</a:t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</a:t>
            </a:r>
            <a:r>
              <a:rPr lang="ru-RU" sz="2000" b="1" dirty="0">
                <a:solidFill>
                  <a:schemeClr val="tx2">
                    <a:satMod val="130000"/>
                  </a:schemeClr>
                </a:solidFill>
                <a:effectLst/>
              </a:rPr>
              <a:t>Площадь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> — 100 </a:t>
            </a:r>
            <a:r>
              <a:rPr lang="ru-RU" sz="2000" dirty="0" err="1">
                <a:solidFill>
                  <a:schemeClr val="tx2">
                    <a:satMod val="130000"/>
                  </a:schemeClr>
                </a:solidFill>
                <a:effectLst/>
              </a:rPr>
              <a:t>кв.м</a:t>
            </a:r>
            <a: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sz="20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dirty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9613" y="115888"/>
            <a:ext cx="6337300" cy="4225925"/>
          </a:xfrm>
        </p:spPr>
      </p:pic>
      <p:sp>
        <p:nvSpPr>
          <p:cNvPr id="48131" name="Прямоугольник 4"/>
          <p:cNvSpPr>
            <a:spLocks noChangeArrowheads="1"/>
          </p:cNvSpPr>
          <p:nvPr/>
        </p:nvSpPr>
        <p:spPr bwMode="auto">
          <a:xfrm>
            <a:off x="179388" y="404813"/>
            <a:ext cx="3816350" cy="522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orbel" pitchFamily="34" charset="0"/>
              </a:rPr>
              <a:t>Кафе в лесу «Сафари»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69400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50" y="0"/>
            <a:ext cx="9124950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>Кондитерская «</a:t>
            </a:r>
            <a:r>
              <a:rPr lang="ru-RU" dirty="0" err="1">
                <a:solidFill>
                  <a:schemeClr val="tx2">
                    <a:satMod val="130000"/>
                  </a:schemeClr>
                </a:solidFill>
                <a:effectLst/>
              </a:rPr>
              <a:t>Тортотека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>»</a:t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Кондитерская «</a:t>
            </a:r>
            <a:r>
              <a:rPr lang="ru-RU" dirty="0" err="1"/>
              <a:t>Тортотека</a:t>
            </a:r>
            <a:r>
              <a:rPr lang="ru-RU" dirty="0"/>
              <a:t>» — это инновационный проект парк-отеля «Мечта», в которым </a:t>
            </a:r>
            <a:r>
              <a:rPr lang="ru-RU" dirty="0" smtClean="0"/>
              <a:t> воплощаются </a:t>
            </a:r>
            <a:r>
              <a:rPr lang="ru-RU" dirty="0"/>
              <a:t>самые смелые идеи </a:t>
            </a:r>
            <a:r>
              <a:rPr lang="ru-RU" dirty="0" smtClean="0"/>
              <a:t>кондитеров </a:t>
            </a:r>
            <a:r>
              <a:rPr lang="ru-RU" dirty="0"/>
              <a:t>и </a:t>
            </a:r>
            <a:r>
              <a:rPr lang="ru-RU" dirty="0" smtClean="0"/>
              <a:t>пожелания клиентов.</a:t>
            </a:r>
            <a:endParaRPr lang="ru-RU" dirty="0"/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Первый этап приготовления любого торта-это правильный выбор сырья</a:t>
            </a:r>
            <a:r>
              <a:rPr lang="ru-RU" dirty="0" smtClean="0"/>
              <a:t>, поэтому кондитерская тщательным </a:t>
            </a:r>
            <a:r>
              <a:rPr lang="ru-RU" dirty="0"/>
              <a:t>образом </a:t>
            </a:r>
            <a:r>
              <a:rPr lang="ru-RU" dirty="0" smtClean="0"/>
              <a:t>следит </a:t>
            </a:r>
            <a:r>
              <a:rPr lang="ru-RU" dirty="0"/>
              <a:t>за качеством и свежестью исходных продуктов. Например, если в составе торта присутствует фруктовое пюре, то оно на девяносто процентов состоит из фруктов, если сливки, то исключительно животного происхождения. В «</a:t>
            </a:r>
            <a:r>
              <a:rPr lang="ru-RU" dirty="0" err="1"/>
              <a:t>Тортотеке</a:t>
            </a:r>
            <a:r>
              <a:rPr lang="ru-RU" dirty="0"/>
              <a:t>» </a:t>
            </a:r>
            <a:r>
              <a:rPr lang="ru-RU" dirty="0" smtClean="0"/>
              <a:t> используется </a:t>
            </a:r>
            <a:r>
              <a:rPr lang="ru-RU" dirty="0"/>
              <a:t>только настоящий шоколад, хотя иногда отличить по вкусу настоящий шоколад от подделки бывает трудно даже для профессионального кондитера, но </a:t>
            </a:r>
            <a:r>
              <a:rPr lang="ru-RU" dirty="0" smtClean="0"/>
              <a:t>Мечта </a:t>
            </a:r>
            <a:r>
              <a:rPr lang="ru-RU" dirty="0"/>
              <a:t>не </a:t>
            </a:r>
            <a:r>
              <a:rPr lang="ru-RU" dirty="0" smtClean="0"/>
              <a:t>экономит </a:t>
            </a:r>
            <a:r>
              <a:rPr lang="ru-RU" dirty="0"/>
              <a:t>на здоровье клиентов.</a:t>
            </a:r>
          </a:p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Каждый </a:t>
            </a:r>
            <a:r>
              <a:rPr lang="ru-RU" dirty="0"/>
              <a:t>торт уникален по стилю исполнения и непредсказуем по красоте вкуса, и в этом главное отличие авторского десерта от массового продукта.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875" y="0"/>
            <a:ext cx="9167813" cy="6858000"/>
          </a:xfrm>
        </p:spPr>
      </p:pic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5040313" y="2276475"/>
            <a:ext cx="4103687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orbel" pitchFamily="34" charset="0"/>
              </a:rPr>
              <a:t>вместимость площадки — до 50 чел</a:t>
            </a:r>
          </a:p>
          <a:p>
            <a:pPr algn="just"/>
            <a:r>
              <a:rPr lang="ru-RU">
                <a:latin typeface="Corbel" pitchFamily="34" charset="0"/>
              </a:rPr>
              <a:t>количество посадочных мест — 35 чел</a:t>
            </a:r>
          </a:p>
        </p:txBody>
      </p:sp>
      <p:sp>
        <p:nvSpPr>
          <p:cNvPr id="16388" name="Прямоугольник 4"/>
          <p:cNvSpPr>
            <a:spLocks noChangeArrowheads="1"/>
          </p:cNvSpPr>
          <p:nvPr/>
        </p:nvSpPr>
        <p:spPr bwMode="auto">
          <a:xfrm>
            <a:off x="323850" y="131763"/>
            <a:ext cx="26638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«Ротонда» 2018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75" y="115888"/>
            <a:ext cx="7497763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Дополнительные услуги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97175" y="2825750"/>
            <a:ext cx="5856288" cy="2851150"/>
          </a:xfrm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700" dirty="0">
                <a:solidFill>
                  <a:schemeClr val="tx2">
                    <a:satMod val="130000"/>
                  </a:schemeClr>
                </a:solidFill>
                <a:effectLst/>
              </a:rPr>
              <a:t>Фуршетные веранды для гостей</a:t>
            </a:r>
            <a:br>
              <a:rPr lang="ru-RU" sz="2700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sz="2700" dirty="0">
                <a:solidFill>
                  <a:schemeClr val="tx2">
                    <a:satMod val="130000"/>
                  </a:schemeClr>
                </a:solidFill>
                <a:effectLst/>
              </a:rPr>
              <a:t>Аренда веранды на 1 час — </a:t>
            </a:r>
            <a:r>
              <a:rPr lang="ru-RU" sz="2700" b="1" dirty="0">
                <a:solidFill>
                  <a:schemeClr val="tx2">
                    <a:satMod val="130000"/>
                  </a:schemeClr>
                </a:solidFill>
                <a:effectLst/>
              </a:rPr>
              <a:t>3000</a:t>
            </a:r>
            <a:r>
              <a:rPr lang="ru-RU" sz="2700" dirty="0">
                <a:solidFill>
                  <a:schemeClr val="tx2">
                    <a:satMod val="130000"/>
                  </a:schemeClr>
                </a:solidFill>
                <a:effectLst/>
              </a:rPr>
              <a:t> руб.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542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 l="19894" t="14809" r="4964" b="11539"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115888"/>
            <a:ext cx="7497763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Свадебные тенденции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268413"/>
            <a:ext cx="7669212" cy="5113337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052513"/>
            <a:ext cx="7343775" cy="4897437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125538"/>
            <a:ext cx="7786688" cy="51943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23963" y="836613"/>
            <a:ext cx="7669212" cy="5113337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981075"/>
            <a:ext cx="7662862" cy="511175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125538"/>
            <a:ext cx="7686675" cy="5122862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2988" y="188913"/>
            <a:ext cx="8101012" cy="1244600"/>
          </a:xfrm>
        </p:spPr>
        <p:txBody>
          <a:bodyPr>
            <a:normAutofit/>
          </a:bodyPr>
          <a:lstStyle/>
          <a:p>
            <a:pPr marL="82296" indent="0" algn="just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800" dirty="0"/>
              <a:t>Выездные церемонии в 2019 году по-прежнему актуальны. Это дает возможность выбрать по-настоящему уникальное место для бракосочетания и создать особенную атмосферу.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341438"/>
            <a:ext cx="771207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ъект 2"/>
          <p:cNvSpPr>
            <a:spLocks noGrp="1"/>
          </p:cNvSpPr>
          <p:nvPr>
            <p:ph idx="1"/>
          </p:nvPr>
        </p:nvSpPr>
        <p:spPr>
          <a:xfrm>
            <a:off x="1331913" y="188913"/>
            <a:ext cx="7497762" cy="1260475"/>
          </a:xfrm>
        </p:spPr>
        <p:txBody>
          <a:bodyPr/>
          <a:lstStyle/>
          <a:p>
            <a:pPr marL="80963" indent="0">
              <a:buFont typeface="Wingdings 2" pitchFamily="18" charset="2"/>
              <a:buNone/>
            </a:pPr>
            <a:r>
              <a:rPr lang="ru-RU" sz="1800" smtClean="0"/>
              <a:t>Еще одно модное решение – оформление зала с помощью 3D проекций. Таким образом можно создать любую тематику – от космоса до песчаного пляжа. Это идеальное решение для тематических свадеб.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557338"/>
            <a:ext cx="77374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4163" cy="6858000"/>
          </a:xfrm>
        </p:spPr>
      </p:pic>
      <p:sp>
        <p:nvSpPr>
          <p:cNvPr id="17411" name="Прямоугольник 4"/>
          <p:cNvSpPr>
            <a:spLocks noChangeArrowheads="1"/>
          </p:cNvSpPr>
          <p:nvPr/>
        </p:nvSpPr>
        <p:spPr bwMode="auto">
          <a:xfrm>
            <a:off x="0" y="2133600"/>
            <a:ext cx="4103688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i="1">
                <a:latin typeface="Corbel" pitchFamily="34" charset="0"/>
              </a:rPr>
              <a:t>Вместимость площадки — до 40 чел</a:t>
            </a:r>
            <a:r>
              <a:rPr lang="ru-RU">
                <a:latin typeface="Corbel" pitchFamily="34" charset="0"/>
              </a:rPr>
              <a:t/>
            </a:r>
            <a:br>
              <a:rPr lang="ru-RU">
                <a:latin typeface="Corbel" pitchFamily="34" charset="0"/>
              </a:rPr>
            </a:br>
            <a:r>
              <a:rPr lang="ru-RU" i="1">
                <a:latin typeface="Corbel" pitchFamily="34" charset="0"/>
              </a:rPr>
              <a:t>количество посадочных мест — 36 чел</a:t>
            </a:r>
            <a:endParaRPr lang="ru-RU">
              <a:latin typeface="Corbel" pitchFamily="34" charset="0"/>
            </a:endParaRPr>
          </a:p>
        </p:txBody>
      </p:sp>
      <p:sp>
        <p:nvSpPr>
          <p:cNvPr id="17412" name="Прямоугольник 5"/>
          <p:cNvSpPr>
            <a:spLocks noChangeArrowheads="1"/>
          </p:cNvSpPr>
          <p:nvPr/>
        </p:nvSpPr>
        <p:spPr bwMode="auto">
          <a:xfrm>
            <a:off x="6480175" y="6334125"/>
            <a:ext cx="26638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«Понтон» 2018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ъект 2"/>
          <p:cNvSpPr>
            <a:spLocks noGrp="1"/>
          </p:cNvSpPr>
          <p:nvPr>
            <p:ph idx="1"/>
          </p:nvPr>
        </p:nvSpPr>
        <p:spPr>
          <a:xfrm>
            <a:off x="1403350" y="0"/>
            <a:ext cx="7497763" cy="1333500"/>
          </a:xfrm>
        </p:spPr>
        <p:txBody>
          <a:bodyPr/>
          <a:lstStyle/>
          <a:p>
            <a:pPr marL="80963" indent="0">
              <a:buFont typeface="Wingdings 2" pitchFamily="18" charset="2"/>
              <a:buNone/>
            </a:pPr>
            <a:r>
              <a:rPr lang="ru-RU" sz="1800" smtClean="0"/>
              <a:t>Сегодня «белые» свадьбы отошли на второй план, и приветствуются яркие цветовые акценты, как в нарядах молодых, так и в оформлении. В 2019 году для свадеб будут в тренде марсала, лавандовый, дымчатый серый и розовый.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196975"/>
            <a:ext cx="6619875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692150"/>
            <a:ext cx="7165975" cy="5972175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ъект 2"/>
          <p:cNvSpPr>
            <a:spLocks noGrp="1"/>
          </p:cNvSpPr>
          <p:nvPr>
            <p:ph idx="1"/>
          </p:nvPr>
        </p:nvSpPr>
        <p:spPr>
          <a:xfrm>
            <a:off x="1331913" y="115888"/>
            <a:ext cx="7497762" cy="757237"/>
          </a:xfrm>
        </p:spPr>
        <p:txBody>
          <a:bodyPr/>
          <a:lstStyle/>
          <a:p>
            <a:pPr marL="80963" indent="0">
              <a:buFont typeface="Wingdings 2" pitchFamily="18" charset="2"/>
              <a:buNone/>
            </a:pPr>
            <a:r>
              <a:rPr lang="ru-RU" sz="1800" smtClean="0"/>
              <a:t>На смену растрепанным букетам невесты приходят не менее оригинальные букеты, выполненные из одного большого цветка.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125538"/>
            <a:ext cx="651192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557338"/>
            <a:ext cx="7212013" cy="48006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ъект 2"/>
          <p:cNvSpPr>
            <a:spLocks noGrp="1"/>
          </p:cNvSpPr>
          <p:nvPr>
            <p:ph idx="1"/>
          </p:nvPr>
        </p:nvSpPr>
        <p:spPr>
          <a:xfrm>
            <a:off x="1331913" y="188913"/>
            <a:ext cx="7497762" cy="1260475"/>
          </a:xfrm>
        </p:spPr>
        <p:txBody>
          <a:bodyPr/>
          <a:lstStyle/>
          <a:p>
            <a:pPr marL="80963" indent="0">
              <a:buFont typeface="Wingdings 2" pitchFamily="18" charset="2"/>
              <a:buNone/>
            </a:pPr>
            <a:r>
              <a:rPr lang="ru-RU" sz="1800" smtClean="0"/>
              <a:t>Еще одна полезная идея – организовать отдельный столик, где будут стоять чай, кофе и чашки. Очень часто гостям хочется выпить этих напитков в середине празднования, не дожидаясь окончания вечера и торта.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557338"/>
            <a:ext cx="6086475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497763" cy="1628775"/>
          </a:xfrm>
        </p:spPr>
        <p:txBody>
          <a:bodyPr>
            <a:normAutofit/>
          </a:bodyPr>
          <a:lstStyle/>
          <a:p>
            <a:pPr marL="82296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/>
              <a:t>                           Тематики </a:t>
            </a:r>
            <a:r>
              <a:rPr lang="ru-RU" sz="1800" b="1" dirty="0"/>
              <a:t>для свадьбы в 2019 году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/>
              <a:t>Эко-свадьба или зеленая свадьба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/>
              <a:t>Ночная вечеринка в огнях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/>
              <a:t>Мерцающий </a:t>
            </a:r>
            <a:r>
              <a:rPr lang="ru-RU" sz="1800" dirty="0" err="1"/>
              <a:t>пудровый</a:t>
            </a:r>
            <a:r>
              <a:rPr lang="ru-RU" sz="1800" dirty="0"/>
              <a:t> </a:t>
            </a:r>
            <a:r>
              <a:rPr lang="ru-RU" sz="1800" dirty="0" smtClean="0"/>
              <a:t>розовый</a:t>
            </a:r>
            <a:endParaRPr lang="ru-RU" sz="1800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43038"/>
            <a:ext cx="2592387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276600" y="4548188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Насыщенный </a:t>
            </a:r>
            <a:r>
              <a:rPr lang="ru-RU" dirty="0" err="1">
                <a:latin typeface="+mn-lt"/>
                <a:cs typeface="+mn-cs"/>
              </a:rPr>
              <a:t>бургунди</a:t>
            </a:r>
            <a:r>
              <a:rPr lang="ru-RU" dirty="0">
                <a:latin typeface="+mn-lt"/>
                <a:cs typeface="+mn-cs"/>
              </a:rPr>
              <a:t> или </a:t>
            </a:r>
            <a:endParaRPr lang="ru-RU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      свадьба </a:t>
            </a:r>
            <a:r>
              <a:rPr lang="ru-RU" dirty="0">
                <a:latin typeface="+mn-lt"/>
                <a:cs typeface="+mn-cs"/>
              </a:rPr>
              <a:t>в цвете марсала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latin typeface="+mn-lt"/>
                <a:cs typeface="+mn-cs"/>
              </a:rPr>
              <a:t>Винтажная</a:t>
            </a:r>
            <a:r>
              <a:rPr lang="ru-RU" dirty="0">
                <a:latin typeface="+mn-lt"/>
                <a:cs typeface="+mn-cs"/>
              </a:rPr>
              <a:t> свадьба с элементами геометрических украшений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Сказочная свадьба в духе фей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Классическая свадьба в цвете </a:t>
            </a:r>
            <a:r>
              <a:rPr lang="ru-RU" dirty="0" err="1">
                <a:latin typeface="+mn-lt"/>
                <a:cs typeface="+mn-cs"/>
              </a:rPr>
              <a:t>шампань</a:t>
            </a:r>
            <a:endParaRPr lang="ru-RU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+mn-lt"/>
                <a:cs typeface="+mn-cs"/>
              </a:rPr>
              <a:t>Деревенская свадьба или свадьба в стиле </a:t>
            </a:r>
            <a:r>
              <a:rPr lang="ru-RU" dirty="0" err="1">
                <a:latin typeface="+mn-lt"/>
                <a:cs typeface="+mn-cs"/>
              </a:rPr>
              <a:t>бохо</a:t>
            </a:r>
            <a:r>
              <a:rPr lang="ru-RU" dirty="0">
                <a:latin typeface="+mn-lt"/>
                <a:cs typeface="+mn-cs"/>
              </a:rPr>
              <a:t> с колосками</a:t>
            </a:r>
          </a:p>
        </p:txBody>
      </p:sp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4763"/>
            <a:ext cx="2630487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76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32138" y="14288"/>
            <a:ext cx="3171825" cy="6858000"/>
          </a:xfrm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413" y="0"/>
            <a:ext cx="3060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450" y="115888"/>
            <a:ext cx="77470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Эко – свадьба или Зеленая свадьба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125538"/>
            <a:ext cx="7412038" cy="5557837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Ночная вечеринка в огнях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268413"/>
            <a:ext cx="7823200" cy="5051425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Мерцающий </a:t>
            </a:r>
            <a:r>
              <a:rPr lang="ru-RU" sz="4000" dirty="0" err="1" smtClean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пудровый</a:t>
            </a:r>
            <a:endParaRPr lang="ru-RU" sz="4000" dirty="0">
              <a:solidFill>
                <a:schemeClr val="tx2">
                  <a:satMod val="13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484313"/>
            <a:ext cx="3817937" cy="5192712"/>
          </a:xfrm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520825"/>
            <a:ext cx="3744913" cy="516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20638" y="-6350"/>
            <a:ext cx="9164638" cy="6864350"/>
          </a:xfrm>
        </p:spPr>
      </p:pic>
      <p:sp>
        <p:nvSpPr>
          <p:cNvPr id="18435" name="Прямоугольник 3"/>
          <p:cNvSpPr>
            <a:spLocks noChangeArrowheads="1"/>
          </p:cNvSpPr>
          <p:nvPr/>
        </p:nvSpPr>
        <p:spPr bwMode="auto">
          <a:xfrm>
            <a:off x="2293938" y="6211888"/>
            <a:ext cx="4572000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latin typeface="Corbel" pitchFamily="34" charset="0"/>
              </a:rPr>
              <a:t>вместимость площадки — до 70 чел</a:t>
            </a:r>
            <a:r>
              <a:rPr lang="ru-RU">
                <a:latin typeface="Corbel" pitchFamily="34" charset="0"/>
              </a:rPr>
              <a:t/>
            </a:r>
            <a:br>
              <a:rPr lang="ru-RU">
                <a:latin typeface="Corbel" pitchFamily="34" charset="0"/>
              </a:rPr>
            </a:br>
            <a:r>
              <a:rPr lang="ru-RU" i="1">
                <a:latin typeface="Corbel" pitchFamily="34" charset="0"/>
              </a:rPr>
              <a:t>количество посадочных мест — 56 чел</a:t>
            </a:r>
            <a:endParaRPr lang="ru-RU">
              <a:latin typeface="Corbel" pitchFamily="34" charset="0"/>
            </a:endParaRPr>
          </a:p>
        </p:txBody>
      </p:sp>
      <p:sp>
        <p:nvSpPr>
          <p:cNvPr id="18436" name="Прямоугольник 4"/>
          <p:cNvSpPr>
            <a:spLocks noChangeArrowheads="1"/>
          </p:cNvSpPr>
          <p:nvPr/>
        </p:nvSpPr>
        <p:spPr bwMode="auto">
          <a:xfrm>
            <a:off x="179388" y="115888"/>
            <a:ext cx="2663825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>
                <a:latin typeface="Corbel" pitchFamily="34" charset="0"/>
              </a:rPr>
              <a:t>«7 Небо» 2018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404813"/>
            <a:ext cx="7920037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Насыщенный </a:t>
            </a:r>
            <a:r>
              <a:rPr lang="ru-RU" dirty="0" err="1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бургунди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свадьба в цвете марсала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557338"/>
            <a:ext cx="7386638" cy="4918075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333375"/>
            <a:ext cx="7497763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Винтажная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свадьба с элементами геометрических украшений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1628775"/>
            <a:ext cx="7380288" cy="492125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476250"/>
            <a:ext cx="7497763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Классическая свадьба в цвете </a:t>
            </a:r>
            <a:r>
              <a:rPr lang="ru-RU" dirty="0" err="1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шампань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27125" y="1973263"/>
            <a:ext cx="7807325" cy="3903662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Деревенская свадьба или свадьба в стиле </a:t>
            </a:r>
            <a:r>
              <a:rPr lang="ru-RU" dirty="0" err="1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бохо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колосками</a:t>
            </a:r>
            <a: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341438"/>
            <a:ext cx="3670300" cy="5159375"/>
          </a:xfrm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341438"/>
            <a:ext cx="3433763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Спасибо </a:t>
            </a:r>
            <a:r>
              <a:rPr lang="ru-RU" smtClean="0">
                <a:solidFill>
                  <a:schemeClr val="tx2">
                    <a:satMod val="130000"/>
                  </a:schemeClr>
                </a:solidFill>
              </a:rPr>
              <a:t>за внимание!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628775"/>
            <a:ext cx="7450138" cy="496252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25" y="0"/>
            <a:ext cx="9166225" cy="6858000"/>
          </a:xfrm>
        </p:spPr>
      </p:pic>
      <p:sp>
        <p:nvSpPr>
          <p:cNvPr id="19459" name="Прямоугольник 4"/>
          <p:cNvSpPr>
            <a:spLocks noChangeArrowheads="1"/>
          </p:cNvSpPr>
          <p:nvPr/>
        </p:nvSpPr>
        <p:spPr bwMode="auto">
          <a:xfrm>
            <a:off x="827088" y="288925"/>
            <a:ext cx="76327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orbel" pitchFamily="34" charset="0"/>
              </a:rPr>
              <a:t>Проект обновленной площадки «Ротонда» 2019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827088" y="288925"/>
            <a:ext cx="763270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orbel" pitchFamily="34" charset="0"/>
              </a:rPr>
              <a:t>Проект обновления площадки «Понтон» 2019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3429000"/>
            <a:ext cx="50419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5003800" cy="3429000"/>
          </a:xfrm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0"/>
            <a:ext cx="414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289</TotalTime>
  <Words>976</Words>
  <Application>Microsoft Office PowerPoint</Application>
  <PresentationFormat>Экран (4:3)</PresentationFormat>
  <Paragraphs>76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64</vt:i4>
      </vt:variant>
    </vt:vector>
  </HeadingPairs>
  <TitlesOfParts>
    <vt:vector size="77" baseType="lpstr">
      <vt:lpstr>Corbel</vt:lpstr>
      <vt:lpstr>Arial</vt:lpstr>
      <vt:lpstr>Wingdings 2</vt:lpstr>
      <vt:lpstr>Verdana</vt:lpstr>
      <vt:lpstr>Calibri</vt:lpstr>
      <vt:lpstr>Gill Sans MT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 Самый крупный из ресторанных залов, интерьер которого выполнен в классическом стиле в пастельных тонах теплой бежево-белой гаммы. Находится в основном помещении ресторана. Обслуживает гостей круглый год.  Вместимость — 90 человек.  Площадь — 120 кв.м </vt:lpstr>
      <vt:lpstr>Второй по величине зал в основном здании ресторана. Оригинальный интерьер с элементами декора, напоминающими отделку дорогого океанского лайнера. Доминируют синие тона, подчеркнутые цветовым контрастом деревянных элементов. Огромные панорамные окна без перемычек с захватывающим видом на озеро. Напомним, что ресторан находится на крутом берегу, поэтому вид и зимой и летом, поистине, потрясающий.  Вместимость — 40 человек.  Площадь — 80 кв.м </vt:lpstr>
      <vt:lpstr>Летний ресторан представляет из себя шатер, полусферической формы, выполненный в ультрасовременном стиле.  Хотя это и летняя площадка, технология его конструктива позволяет делать его закрытым, и, соответственно, теплым, на случай плохой погоды. Это самая крупная площадка. Находится в непосредственной близости от основного здания ресторана на все том же высоком берегу озера, имеет собственный бар.  Вместимость — 150 человек.  Площадь — 110 кв.м </vt:lpstr>
      <vt:lpstr>Ротонда на берегу Площадка, как уже понятно из названия, находится на берегу озера. Просторный шатер современного дизайна полусферической формы, с предусмотренной для плохой погоды системой герметизации. Окружен зеленью, цветниками и топиарными фигурами. Красиво и торжественно. Прекрасное место, чтобы провести банкет или просто посетить его как летний зал ресторана  Вместимость — 30 человек.  Площадь — 60 кв.м </vt:lpstr>
      <vt:lpstr>Площадка, расположенная прямо на воде, понтонно-свайная конструкция, расположенная на поверхности озера. Белоснежный шатер формы пересекающейся полусферы и конуса. Стилистическое соединение современного хайтека и мотивов 1001 ночи. Площадка получилась настолько красивой, а идея расположить ее прямо на озере настолько удачной, что большинство фотографий, на которых «Мечта» упоминается в сети и в СМИ содержат именно этот «понтон на воде».  Вместимость — 40 человек.  Площадь — 100 кв.м </vt:lpstr>
      <vt:lpstr>Непосредственно примыкающая к основному зданию ресторана терраса, имеющая прямой выход в «Синий» зал. Площадка покрыта белым шатром в стиле остальных полусферических и конических шатров парк-отеля «Мечта» и прекрасно вписывается в общий архитектурный ансамбль ресторана. Прекрасный вид на озеро, на берегу которого и расположена «терраса».  Вместимость — 30 человек.  Площадь — 60 кв.м </vt:lpstr>
      <vt:lpstr>Площадка, как и «Понтон» расположена прямо на воде, на поверхности озера. Стилизация под архитектуру дальнего востока. Загнутые вверх кончики кровли, каркасные фонари в китайском стиле, двухуровневая крыша, одним словом «пАгода». Более того, пагода на воде.   Вместимость — 15 человек.  Площадь — 40 кв.м </vt:lpstr>
      <vt:lpstr>Уютный зал на 8 посадочных мест. Прекрасное место, чтобы уединиться в небольшой компании в обстановке достойной роскоши. Переговоры, небольшая вечеринка «для своих», романтический ужин. Классический интерьер в лучших традициях стиля. Изюминка — сквозной аквариум с экзотическими рыбами и растениями.  Вместимость — 8 человек.  Площадь — 40 кв.м </vt:lpstr>
      <vt:lpstr> Новинка сезона 2018 года от парк-отеля «Мечта». Кафе в лесу. Деревянное строение в стиле шале с двумя залами на первом и втором этажах и баром, а так же летним кафе на открытом воздухе. В непосредственной близости — детская площадка «Кенгуру», родители могут наблюдать за игрой своих детей в комфортной обстановке уютного кафе за чашечкой кофе.  Вместимость — 80 человек в двух залах на двух этажах, плюс 40 человек — летнее кафе на улице в лесу.  Площадь — 100 кв.м  </vt:lpstr>
      <vt:lpstr>Слайд 36</vt:lpstr>
      <vt:lpstr>Слайд 37</vt:lpstr>
      <vt:lpstr>Слайд 38</vt:lpstr>
      <vt:lpstr>Кондитерская «Тортотека» </vt:lpstr>
      <vt:lpstr>Дополнительные услуги</vt:lpstr>
      <vt:lpstr>Фуршетные веранды для гостей Аренда веранды на 1 час — 3000 руб. </vt:lpstr>
      <vt:lpstr>Свадебные тенденции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Эко – свадьба или Зеленая свадьба</vt:lpstr>
      <vt:lpstr>Ночная вечеринка в огнях </vt:lpstr>
      <vt:lpstr>Мерцающий пудровый</vt:lpstr>
      <vt:lpstr>Насыщенный бургунди или свадьба в цвете марсала </vt:lpstr>
      <vt:lpstr>Винтажная свадьба с элементами геометрических украшений </vt:lpstr>
      <vt:lpstr>Классическая свадьба в цвете шампань </vt:lpstr>
      <vt:lpstr>Деревенская свадьба или свадьба в стиле бохо с колосками </vt:lpstr>
      <vt:lpstr>Спасибо за внимание!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варя</cp:lastModifiedBy>
  <cp:revision>27</cp:revision>
  <dcterms:created xsi:type="dcterms:W3CDTF">2019-02-17T13:58:08Z</dcterms:created>
  <dcterms:modified xsi:type="dcterms:W3CDTF">2019-04-11T07:10:52Z</dcterms:modified>
</cp:coreProperties>
</file>