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48" r:id="rId1"/>
  </p:sldMasterIdLst>
  <p:notesMasterIdLst>
    <p:notesMasterId r:id="rId13"/>
  </p:notesMasterIdLst>
  <p:sldIdLst>
    <p:sldId id="256" r:id="rId2"/>
    <p:sldId id="260" r:id="rId3"/>
    <p:sldId id="281" r:id="rId4"/>
    <p:sldId id="271" r:id="rId5"/>
    <p:sldId id="259" r:id="rId6"/>
    <p:sldId id="273" r:id="rId7"/>
    <p:sldId id="282" r:id="rId8"/>
    <p:sldId id="274" r:id="rId9"/>
    <p:sldId id="280" r:id="rId10"/>
    <p:sldId id="283" r:id="rId11"/>
    <p:sldId id="258" r:id="rId12"/>
  </p:sldIdLst>
  <p:sldSz cx="9144000" cy="5143500" type="screen16x9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29A91F"/>
    <a:srgbClr val="990F5E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80" d="100"/>
          <a:sy n="80" d="100"/>
        </p:scale>
        <p:origin x="-222" y="-294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D524768-A4D7-4EAA-80FF-54DE7BB8D215}" type="datetimeFigureOut">
              <a:rPr lang="ru-RU" smtClean="0"/>
              <a:pPr/>
              <a:t>07.09.2018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D8ED23A-6F0C-4547-9BBF-582E766A86B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8ED23A-6F0C-4547-9BBF-582E766A86BB}" type="slidenum">
              <a:rPr lang="ru-RU" smtClean="0"/>
              <a:pPr/>
              <a:t>7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3E3FD1-73A0-42FE-8A6C-6FF3AAE3D8FC}" type="datetimeFigureOut">
              <a:rPr lang="ru-RU" smtClean="0"/>
              <a:pPr/>
              <a:t>07.09.2018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5650DD-E0C5-45A7-BD9D-0C9687110E2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ip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3E3FD1-73A0-42FE-8A6C-6FF3AAE3D8FC}" type="datetimeFigureOut">
              <a:rPr lang="ru-RU" smtClean="0"/>
              <a:pPr/>
              <a:t>07.09.2018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5650DD-E0C5-45A7-BD9D-0C9687110E2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ip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3E3FD1-73A0-42FE-8A6C-6FF3AAE3D8FC}" type="datetimeFigureOut">
              <a:rPr lang="ru-RU" smtClean="0"/>
              <a:pPr/>
              <a:t>07.09.2018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5650DD-E0C5-45A7-BD9D-0C9687110E2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ip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400" b="0" i="0">
                <a:solidFill>
                  <a:srgbClr val="231F20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9/7/2018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="" xmlns:p14="http://schemas.microsoft.com/office/powerpoint/2010/main" val="3486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3E3FD1-73A0-42FE-8A6C-6FF3AAE3D8FC}" type="datetimeFigureOut">
              <a:rPr lang="ru-RU" smtClean="0"/>
              <a:pPr/>
              <a:t>07.09.2018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5650DD-E0C5-45A7-BD9D-0C9687110E2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ip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3E3FD1-73A0-42FE-8A6C-6FF3AAE3D8FC}" type="datetimeFigureOut">
              <a:rPr lang="ru-RU" smtClean="0"/>
              <a:pPr/>
              <a:t>07.09.2018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5650DD-E0C5-45A7-BD9D-0C9687110E2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ip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3E3FD1-73A0-42FE-8A6C-6FF3AAE3D8FC}" type="datetimeFigureOut">
              <a:rPr lang="ru-RU" smtClean="0"/>
              <a:pPr/>
              <a:t>07.09.2018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5650DD-E0C5-45A7-BD9D-0C9687110E2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ip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3E3FD1-73A0-42FE-8A6C-6FF3AAE3D8FC}" type="datetimeFigureOut">
              <a:rPr lang="ru-RU" smtClean="0"/>
              <a:pPr/>
              <a:t>07.09.2018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5650DD-E0C5-45A7-BD9D-0C9687110E2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ip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3E3FD1-73A0-42FE-8A6C-6FF3AAE3D8FC}" type="datetimeFigureOut">
              <a:rPr lang="ru-RU" smtClean="0"/>
              <a:pPr/>
              <a:t>07.09.2018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5650DD-E0C5-45A7-BD9D-0C9687110E2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ip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3E3FD1-73A0-42FE-8A6C-6FF3AAE3D8FC}" type="datetimeFigureOut">
              <a:rPr lang="ru-RU" smtClean="0"/>
              <a:pPr/>
              <a:t>07.09.2018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5650DD-E0C5-45A7-BD9D-0C9687110E2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ip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3E3FD1-73A0-42FE-8A6C-6FF3AAE3D8FC}" type="datetimeFigureOut">
              <a:rPr lang="ru-RU" smtClean="0"/>
              <a:pPr/>
              <a:t>07.09.2018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5650DD-E0C5-45A7-BD9D-0C9687110E2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ip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3E3FD1-73A0-42FE-8A6C-6FF3AAE3D8FC}" type="datetimeFigureOut">
              <a:rPr lang="ru-RU" smtClean="0"/>
              <a:pPr/>
              <a:t>07.09.2018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5650DD-E0C5-45A7-BD9D-0C9687110E2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ip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5" descr="C:\Users\Design\Desktop\УРА\OGU_2016_Present4.jpg"/>
          <p:cNvPicPr>
            <a:picLocks noChangeAspect="1" noChangeArrowheads="1"/>
          </p:cNvPicPr>
          <p:nvPr userDrawn="1"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399485" y="-55500"/>
            <a:ext cx="8744515" cy="5254499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3E3FD1-73A0-42FE-8A6C-6FF3AAE3D8FC}" type="datetimeFigureOut">
              <a:rPr lang="ru-RU" smtClean="0"/>
              <a:pPr/>
              <a:t>07.09.2018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5650DD-E0C5-45A7-BD9D-0C9687110E2C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7" name="Picture 5" descr="C:\Users\Design\Desktop\УРА\OGU_2016_Present4.jpg"/>
          <p:cNvPicPr>
            <a:picLocks noChangeAspect="1" noChangeArrowheads="1"/>
          </p:cNvPicPr>
          <p:nvPr userDrawn="1"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0" y="-55500"/>
            <a:ext cx="8744515" cy="5254499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 userDrawn="1"/>
        </p:nvSpPr>
        <p:spPr>
          <a:xfrm>
            <a:off x="0" y="642924"/>
            <a:ext cx="9144000" cy="92622"/>
          </a:xfrm>
          <a:prstGeom prst="rect">
            <a:avLst/>
          </a:prstGeom>
          <a:solidFill>
            <a:schemeClr val="accent6">
              <a:lumMod val="75000"/>
              <a:alpha val="8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ransition spd="slow">
    <p:wip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3" Type="http://schemas.openxmlformats.org/officeDocument/2006/relationships/image" Target="../media/image18.jpeg"/><Relationship Id="rId7" Type="http://schemas.openxmlformats.org/officeDocument/2006/relationships/image" Target="../media/image22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10" Type="http://schemas.openxmlformats.org/officeDocument/2006/relationships/image" Target="../media/image25.jpeg"/><Relationship Id="rId4" Type="http://schemas.openxmlformats.org/officeDocument/2006/relationships/image" Target="../media/image19.jpeg"/><Relationship Id="rId9" Type="http://schemas.openxmlformats.org/officeDocument/2006/relationships/image" Target="../media/image24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6" Type="http://schemas.microsoft.com/office/2007/relationships/hdphoto" Target="../media/hdphoto3.wdp"/><Relationship Id="rId5" Type="http://schemas.openxmlformats.org/officeDocument/2006/relationships/image" Target="../media/image10.png"/><Relationship Id="rId4" Type="http://schemas.microsoft.com/office/2007/relationships/hdphoto" Target="../media/hdphoto2.wdp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Design\Desktop\УРА\OGU_2016_Present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294720"/>
            <a:ext cx="9252520" cy="5747598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3499" y="846152"/>
            <a:ext cx="8203481" cy="415499"/>
          </a:xfrm>
        </p:spPr>
        <p:txBody>
          <a:bodyPr>
            <a:normAutofit/>
          </a:bodyPr>
          <a:lstStyle/>
          <a:p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  <a:latin typeface="Book Antiqua" pitchFamily="18" charset="0"/>
              </a:rPr>
              <a:t>КОМАНДА ПРОЕКТА</a:t>
            </a:r>
            <a:endParaRPr lang="ru-RU" sz="2000" b="1" dirty="0">
              <a:solidFill>
                <a:schemeClr val="accent1">
                  <a:lumMod val="75000"/>
                </a:schemeClr>
              </a:solidFill>
              <a:latin typeface="Book Antiqua" pitchFamily="18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467544" y="3219822"/>
            <a:ext cx="1768091" cy="838691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/>
            <a:r>
              <a:rPr lang="ru-RU" sz="1500" b="1" dirty="0" smtClean="0">
                <a:solidFill>
                  <a:srgbClr val="00BAC4"/>
                </a:solidFill>
              </a:rPr>
              <a:t>Бубнова С.Ю.,</a:t>
            </a:r>
            <a:r>
              <a:rPr lang="ru-RU" sz="1600" dirty="0" smtClean="0"/>
              <a:t> </a:t>
            </a:r>
            <a:r>
              <a:rPr lang="ru-RU" sz="1200" dirty="0" smtClean="0"/>
              <a:t>к.п.н.</a:t>
            </a:r>
            <a:endParaRPr lang="ru-RU" sz="1200" dirty="0">
              <a:solidFill>
                <a:srgbClr val="00BAC4"/>
              </a:solidFill>
            </a:endParaRPr>
          </a:p>
          <a:p>
            <a:pPr algn="ctr"/>
            <a:r>
              <a:rPr lang="ru-RU" sz="1500" dirty="0" smtClean="0">
                <a:solidFill>
                  <a:srgbClr val="F52D2D"/>
                </a:solidFill>
              </a:rPr>
              <a:t>РУКОВОДИТЕЛЬ </a:t>
            </a:r>
            <a:r>
              <a:rPr lang="ru-RU" sz="1500" dirty="0">
                <a:solidFill>
                  <a:srgbClr val="F52D2D"/>
                </a:solidFill>
              </a:rPr>
              <a:t>ПРОЕКТА</a:t>
            </a:r>
            <a:endParaRPr lang="en-US" sz="1500" dirty="0">
              <a:solidFill>
                <a:srgbClr val="F52D2D"/>
              </a:solidFill>
            </a:endParaRPr>
          </a:p>
          <a:p>
            <a:pPr algn="ctr"/>
            <a:endParaRPr lang="ru-RU" sz="400" dirty="0"/>
          </a:p>
        </p:txBody>
      </p:sp>
      <p:sp>
        <p:nvSpPr>
          <p:cNvPr id="30" name="TextBox 29"/>
          <p:cNvSpPr txBox="1"/>
          <p:nvPr/>
        </p:nvSpPr>
        <p:spPr>
          <a:xfrm>
            <a:off x="3059832" y="2643758"/>
            <a:ext cx="1285884" cy="469359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/>
            <a:r>
              <a:rPr lang="ru-RU" sz="1500" b="1" dirty="0" smtClean="0">
                <a:solidFill>
                  <a:srgbClr val="00BAC4"/>
                </a:solidFill>
              </a:rPr>
              <a:t>Уварова А.Я.</a:t>
            </a:r>
            <a:endParaRPr lang="en-US" sz="1500" dirty="0">
              <a:solidFill>
                <a:srgbClr val="00BAC4"/>
              </a:solidFill>
            </a:endParaRPr>
          </a:p>
          <a:p>
            <a:pPr algn="ctr"/>
            <a:r>
              <a:rPr lang="ru-RU" sz="1100" dirty="0" err="1" smtClean="0"/>
              <a:t>д.э.н</a:t>
            </a:r>
            <a:r>
              <a:rPr lang="ru-RU" sz="1100" dirty="0" smtClean="0"/>
              <a:t>.</a:t>
            </a:r>
            <a:endParaRPr lang="ru-RU" sz="1100" dirty="0"/>
          </a:p>
        </p:txBody>
      </p:sp>
      <p:sp>
        <p:nvSpPr>
          <p:cNvPr id="31" name="TextBox 30"/>
          <p:cNvSpPr txBox="1"/>
          <p:nvPr/>
        </p:nvSpPr>
        <p:spPr>
          <a:xfrm>
            <a:off x="2915816" y="4443958"/>
            <a:ext cx="1285884" cy="484748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/>
            <a:r>
              <a:rPr lang="ru-RU" sz="1500" b="1" dirty="0" smtClean="0">
                <a:solidFill>
                  <a:srgbClr val="00BAC4"/>
                </a:solidFill>
              </a:rPr>
              <a:t>Тарасова О.В.</a:t>
            </a:r>
            <a:endParaRPr lang="en-US" sz="1500" dirty="0">
              <a:solidFill>
                <a:srgbClr val="00BAC4"/>
              </a:solidFill>
            </a:endParaRPr>
          </a:p>
          <a:p>
            <a:pPr algn="ctr"/>
            <a:r>
              <a:rPr lang="ru-RU" sz="1200" dirty="0" smtClean="0"/>
              <a:t>д.п.н.</a:t>
            </a:r>
            <a:endParaRPr lang="ru-RU" sz="1200" dirty="0"/>
          </a:p>
        </p:txBody>
      </p:sp>
      <p:sp>
        <p:nvSpPr>
          <p:cNvPr id="32" name="TextBox 31"/>
          <p:cNvSpPr txBox="1"/>
          <p:nvPr/>
        </p:nvSpPr>
        <p:spPr>
          <a:xfrm>
            <a:off x="4499992" y="2643758"/>
            <a:ext cx="1285884" cy="469359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/>
            <a:r>
              <a:rPr lang="ru-RU" sz="1500" b="1" dirty="0" err="1" smtClean="0">
                <a:solidFill>
                  <a:srgbClr val="00BAC4"/>
                </a:solidFill>
              </a:rPr>
              <a:t>Гулякина</a:t>
            </a:r>
            <a:r>
              <a:rPr lang="ru-RU" sz="1500" b="1" dirty="0" smtClean="0">
                <a:solidFill>
                  <a:srgbClr val="00BAC4"/>
                </a:solidFill>
              </a:rPr>
              <a:t> В.В. </a:t>
            </a:r>
            <a:r>
              <a:rPr lang="ru-RU" sz="1100" dirty="0" smtClean="0"/>
              <a:t>к.психол.н.</a:t>
            </a:r>
            <a:endParaRPr lang="ru-RU" sz="1100" dirty="0"/>
          </a:p>
        </p:txBody>
      </p:sp>
      <p:sp>
        <p:nvSpPr>
          <p:cNvPr id="33" name="TextBox 32"/>
          <p:cNvSpPr txBox="1"/>
          <p:nvPr/>
        </p:nvSpPr>
        <p:spPr>
          <a:xfrm>
            <a:off x="5868144" y="4443958"/>
            <a:ext cx="1357892" cy="484748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/>
            <a:r>
              <a:rPr lang="ru-RU" sz="1500" b="1" dirty="0" smtClean="0">
                <a:solidFill>
                  <a:srgbClr val="00BAC4"/>
                </a:solidFill>
              </a:rPr>
              <a:t>Карякина С.Н. </a:t>
            </a:r>
            <a:r>
              <a:rPr lang="ru-RU" sz="1200" dirty="0" smtClean="0"/>
              <a:t>к.психол.н.</a:t>
            </a:r>
            <a:endParaRPr lang="ru-RU" sz="1200" dirty="0"/>
          </a:p>
        </p:txBody>
      </p:sp>
      <p:sp>
        <p:nvSpPr>
          <p:cNvPr id="36" name="TextBox 35"/>
          <p:cNvSpPr txBox="1"/>
          <p:nvPr/>
        </p:nvSpPr>
        <p:spPr>
          <a:xfrm>
            <a:off x="4283968" y="4443958"/>
            <a:ext cx="1429900" cy="484748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/>
            <a:r>
              <a:rPr lang="ru-RU" sz="1500" b="1" dirty="0" smtClean="0">
                <a:solidFill>
                  <a:srgbClr val="00BAC4"/>
                </a:solidFill>
              </a:rPr>
              <a:t>Бочарова Н.И.</a:t>
            </a:r>
          </a:p>
          <a:p>
            <a:pPr algn="ctr"/>
            <a:r>
              <a:rPr lang="ru-RU" sz="1200" dirty="0" smtClean="0"/>
              <a:t>к.п.н.</a:t>
            </a:r>
            <a:endParaRPr lang="ru-RU" sz="1200" dirty="0"/>
          </a:p>
        </p:txBody>
      </p:sp>
      <p:sp>
        <p:nvSpPr>
          <p:cNvPr id="38" name="TextBox 37"/>
          <p:cNvSpPr txBox="1"/>
          <p:nvPr/>
        </p:nvSpPr>
        <p:spPr>
          <a:xfrm>
            <a:off x="7164288" y="2643758"/>
            <a:ext cx="1512168" cy="469359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/>
            <a:r>
              <a:rPr lang="ru-RU" sz="1500" b="1" dirty="0" smtClean="0">
                <a:solidFill>
                  <a:srgbClr val="00BAC4"/>
                </a:solidFill>
              </a:rPr>
              <a:t>Дорофеева В.И. </a:t>
            </a:r>
            <a:endParaRPr lang="ru-RU" sz="1500" dirty="0">
              <a:solidFill>
                <a:srgbClr val="00BAC4"/>
              </a:solidFill>
            </a:endParaRPr>
          </a:p>
          <a:p>
            <a:pPr algn="ctr"/>
            <a:r>
              <a:rPr lang="ru-RU" sz="1100" dirty="0" err="1" smtClean="0"/>
              <a:t>к.ф-м.н</a:t>
            </a:r>
            <a:endParaRPr lang="en-US" sz="1100" dirty="0"/>
          </a:p>
        </p:txBody>
      </p:sp>
      <p:pic>
        <p:nvPicPr>
          <p:cNvPr id="2050" name="Picture 2" descr="http://oreluniver.ru/public/file/profschool/business_school/Uvarova_AY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15816" y="1347614"/>
            <a:ext cx="1368152" cy="136815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2" name="Рисунок 21" descr="http://oreluniver.ru/file/employee/10208/foto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24328" y="3147814"/>
            <a:ext cx="1008112" cy="1296144"/>
          </a:xfrm>
          <a:prstGeom prst="ellipse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2" descr="http://oreluniver.ru/file/employee/10122/_Tarasova_Oks.Vikt.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131840" y="3219822"/>
            <a:ext cx="887282" cy="1250133"/>
          </a:xfrm>
          <a:prstGeom prst="ellipse">
            <a:avLst/>
          </a:prstGeom>
          <a:noFill/>
        </p:spPr>
      </p:pic>
      <p:pic>
        <p:nvPicPr>
          <p:cNvPr id="2051" name="Picture 3" descr="C:\Documents and Settings\Администратор\Рабочий стол\Бочарова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427984" y="3219822"/>
            <a:ext cx="1008956" cy="1238284"/>
          </a:xfrm>
          <a:prstGeom prst="ellipse">
            <a:avLst/>
          </a:prstGeom>
          <a:noFill/>
        </p:spPr>
      </p:pic>
      <p:pic>
        <p:nvPicPr>
          <p:cNvPr id="4" name="Picture 4" descr="C:\Documents and Settings\Администратор\Рабочий стол\Карякина-СН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012160" y="3219822"/>
            <a:ext cx="1008112" cy="1224135"/>
          </a:xfrm>
          <a:prstGeom prst="ellipse">
            <a:avLst/>
          </a:prstGeom>
          <a:noFill/>
        </p:spPr>
      </p:pic>
      <p:pic>
        <p:nvPicPr>
          <p:cNvPr id="2053" name="Picture 5" descr="C:\Documents and Settings\Администратор\Рабочий стол\Бубнова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11560" y="1563638"/>
            <a:ext cx="1440160" cy="1573871"/>
          </a:xfrm>
          <a:prstGeom prst="ellipse">
            <a:avLst/>
          </a:prstGeom>
          <a:noFill/>
        </p:spPr>
      </p:pic>
      <p:pic>
        <p:nvPicPr>
          <p:cNvPr id="5" name="Picture 6" descr="C:\Documents and Settings\Администратор\Рабочий стол\Дорофеева_ВИ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380312" y="1419622"/>
            <a:ext cx="1028612" cy="1224136"/>
          </a:xfrm>
          <a:prstGeom prst="ellipse">
            <a:avLst/>
          </a:prstGeom>
          <a:noFill/>
        </p:spPr>
      </p:pic>
      <p:pic>
        <p:nvPicPr>
          <p:cNvPr id="6" name="Picture 7" descr="C:\Documents and Settings\Администратор\Рабочий стол\Фото Гулякина В.В..jpg"/>
          <p:cNvPicPr>
            <a:picLocks noChangeAspect="1" noChangeArrowheads="1"/>
          </p:cNvPicPr>
          <p:nvPr/>
        </p:nvPicPr>
        <p:blipFill>
          <a:blip r:embed="rId9" cstate="print"/>
          <a:srcRect b="8437"/>
          <a:stretch>
            <a:fillRect/>
          </a:stretch>
        </p:blipFill>
        <p:spPr bwMode="auto">
          <a:xfrm>
            <a:off x="4572000" y="1491630"/>
            <a:ext cx="1008112" cy="1224135"/>
          </a:xfrm>
          <a:prstGeom prst="ellipse">
            <a:avLst/>
          </a:prstGeom>
          <a:noFill/>
        </p:spPr>
      </p:pic>
      <p:sp>
        <p:nvSpPr>
          <p:cNvPr id="34" name="TextBox 33"/>
          <p:cNvSpPr txBox="1"/>
          <p:nvPr/>
        </p:nvSpPr>
        <p:spPr>
          <a:xfrm>
            <a:off x="5796136" y="2643758"/>
            <a:ext cx="1368152" cy="469359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/>
            <a:r>
              <a:rPr lang="ru-RU" sz="1500" b="1" dirty="0" smtClean="0">
                <a:solidFill>
                  <a:srgbClr val="00BAC4"/>
                </a:solidFill>
              </a:rPr>
              <a:t>Андриеш В.А.</a:t>
            </a:r>
            <a:endParaRPr lang="en-US" sz="1500" dirty="0">
              <a:solidFill>
                <a:srgbClr val="00BAC4"/>
              </a:solidFill>
            </a:endParaRPr>
          </a:p>
          <a:p>
            <a:pPr algn="ctr"/>
            <a:r>
              <a:rPr lang="ru-RU" sz="1100" dirty="0" smtClean="0"/>
              <a:t>к.п.н.</a:t>
            </a:r>
            <a:endParaRPr lang="ru-RU" sz="1100" dirty="0"/>
          </a:p>
        </p:txBody>
      </p:sp>
      <p:pic>
        <p:nvPicPr>
          <p:cNvPr id="7" name="Picture 8" descr="C:\Documents and Settings\Администратор\Рабочий стол\Andriesh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6084168" y="1419622"/>
            <a:ext cx="900683" cy="1192309"/>
          </a:xfrm>
          <a:prstGeom prst="ellipse">
            <a:avLst/>
          </a:prstGeom>
          <a:noFill/>
        </p:spPr>
      </p:pic>
      <p:sp>
        <p:nvSpPr>
          <p:cNvPr id="23" name="TextBox 22"/>
          <p:cNvSpPr txBox="1"/>
          <p:nvPr/>
        </p:nvSpPr>
        <p:spPr>
          <a:xfrm>
            <a:off x="7380312" y="4443958"/>
            <a:ext cx="1357892" cy="484748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/>
            <a:r>
              <a:rPr lang="ru-RU" sz="1500" b="1" dirty="0" smtClean="0">
                <a:solidFill>
                  <a:srgbClr val="00BAC4"/>
                </a:solidFill>
              </a:rPr>
              <a:t>Федяев Ю.С. </a:t>
            </a:r>
            <a:r>
              <a:rPr lang="ru-RU" sz="1200" dirty="0" err="1" smtClean="0"/>
              <a:t>к.ф-м.н</a:t>
            </a:r>
            <a:r>
              <a:rPr lang="ru-RU" sz="1200" dirty="0" smtClean="0"/>
              <a:t>.</a:t>
            </a:r>
            <a:endParaRPr lang="ru-RU" sz="1200" dirty="0"/>
          </a:p>
        </p:txBody>
      </p:sp>
    </p:spTree>
    <p:extLst>
      <p:ext uri="{BB962C8B-B14F-4D97-AF65-F5344CB8AC3E}">
        <p14:creationId xmlns="" xmlns:p14="http://schemas.microsoft.com/office/powerpoint/2010/main" val="279965872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Design\Desktop\УРА\OGU_2016_Present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5164091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0" y="642924"/>
            <a:ext cx="9144000" cy="92622"/>
          </a:xfrm>
          <a:prstGeom prst="rect">
            <a:avLst/>
          </a:prstGeom>
          <a:solidFill>
            <a:schemeClr val="accent6">
              <a:lumMod val="75000"/>
              <a:alpha val="8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145" name="Rectangle 1"/>
          <p:cNvSpPr>
            <a:spLocks noChangeArrowheads="1"/>
          </p:cNvSpPr>
          <p:nvPr/>
        </p:nvSpPr>
        <p:spPr bwMode="auto">
          <a:xfrm>
            <a:off x="683568" y="1719776"/>
            <a:ext cx="7704856" cy="1631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34290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 Antiqua" pitchFamily="18" charset="0"/>
                <a:ea typeface="Times New Roman" pitchFamily="18" charset="0"/>
              </a:rPr>
              <a:t>ИННОВАЦИОННЫЙ ОБРАЗОВАТЕЛЬНЫЙ ПРОЕКТ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Book Antiqua" pitchFamily="18" charset="0"/>
              <a:ea typeface="Times New Roman" pitchFamily="18" charset="0"/>
            </a:endParaRPr>
          </a:p>
          <a:p>
            <a:pPr lvl="0" indent="34290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 Antiqua" pitchFamily="18" charset="0"/>
                <a:ea typeface="Times New Roman" pitchFamily="18" charset="0"/>
                <a:cs typeface="Times New Roman" pitchFamily="18" charset="0"/>
              </a:rPr>
              <a:t>«</a:t>
            </a:r>
            <a:r>
              <a:rPr lang="ru-RU" sz="2000" b="1" dirty="0" smtClean="0">
                <a:latin typeface="Book Antiqua" pitchFamily="18" charset="0"/>
                <a:cs typeface="Times New Roman" pitchFamily="18" charset="0"/>
              </a:rPr>
              <a:t>ЦИФРОВОЙ ИНФОРМАЦИОННО-ОБРАЗОВАТЕЛЬНЫЙ РЕСУРС СОПРОВОЖДЕНИЯ СЕМЕЙ С ДЕТЬМИ РАННЕГО ВОЗРАСТА </a:t>
            </a:r>
          </a:p>
          <a:p>
            <a:pPr lvl="0" indent="34290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b="1" dirty="0" smtClean="0">
                <a:latin typeface="Book Antiqua" pitchFamily="18" charset="0"/>
                <a:cs typeface="Times New Roman" pitchFamily="18" charset="0"/>
              </a:rPr>
              <a:t>«ШАГ НАВСТРЕЧУ»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Book Antiqua" pitchFamily="18" charset="0"/>
              <a:cs typeface="Times New Roman" pitchFamily="18" charset="0"/>
            </a:endParaRPr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1187624" y="3555545"/>
            <a:ext cx="6264696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indent="342900" algn="r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Book Antiqua" pitchFamily="18" charset="0"/>
                <a:ea typeface="Times New Roman" pitchFamily="18" charset="0"/>
              </a:rPr>
              <a:t>ФЕДЕРАЛЬНАЯ ИННОВАЦИОННАЯ ПЛОЩАДКА </a:t>
            </a: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трелка вправо 1"/>
          <p:cNvSpPr/>
          <p:nvPr/>
        </p:nvSpPr>
        <p:spPr>
          <a:xfrm>
            <a:off x="78904" y="1580670"/>
            <a:ext cx="5436096" cy="2830485"/>
          </a:xfrm>
          <a:prstGeom prst="rightArrow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0" y="642924"/>
            <a:ext cx="9144000" cy="92622"/>
          </a:xfrm>
          <a:prstGeom prst="rect">
            <a:avLst/>
          </a:prstGeom>
          <a:solidFill>
            <a:schemeClr val="accent6">
              <a:lumMod val="75000"/>
              <a:alpha val="8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1331640" y="847551"/>
            <a:ext cx="669674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indent="34290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  <a:latin typeface="Book Antiqua" pitchFamily="18" charset="0"/>
                <a:ea typeface="Times New Roman" pitchFamily="18" charset="0"/>
              </a:rPr>
              <a:t>АКТУАЛЬНОСТЬ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Book Antiqua" pitchFamily="18" charset="0"/>
                <a:ea typeface="Times New Roman" pitchFamily="18" charset="0"/>
              </a:rPr>
              <a:t>ПРОЕКТА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latin typeface="Book Antiqua" pitchFamily="18" charset="0"/>
              <a:cs typeface="Times New Roman" pitchFamily="18" charset="0"/>
            </a:endParaRPr>
          </a:p>
        </p:txBody>
      </p:sp>
      <p:sp>
        <p:nvSpPr>
          <p:cNvPr id="3076" name="AutoShape 4" descr="https://media.istockphoto.com/photos/businessman-picture-id466373452?k=6&amp;m=466373452&amp;s=612x612&amp;w=0&amp;h=uQwFY1JbZfGF0a7WxZmvWmCDo0hL7hbUxLT9PEbLOko="/>
          <p:cNvSpPr>
            <a:spLocks noChangeAspect="1" noChangeArrowheads="1"/>
          </p:cNvSpPr>
          <p:nvPr/>
        </p:nvSpPr>
        <p:spPr bwMode="auto">
          <a:xfrm>
            <a:off x="155575" y="-108347"/>
            <a:ext cx="304800" cy="2286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078" name="AutoShape 6" descr="https://media.istockphoto.com/photos/businessman-picture-id466373452?k=6&amp;m=466373452&amp;s=612x612&amp;w=0&amp;h=uQwFY1JbZfGF0a7WxZmvWmCDo0hL7hbUxLT9PEbLOko="/>
          <p:cNvSpPr>
            <a:spLocks noChangeAspect="1" noChangeArrowheads="1"/>
          </p:cNvSpPr>
          <p:nvPr/>
        </p:nvSpPr>
        <p:spPr bwMode="auto">
          <a:xfrm>
            <a:off x="155575" y="-108347"/>
            <a:ext cx="304800" cy="2286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080" name="AutoShape 8" descr="https://media.istockphoto.com/photos/businessman-picture-id466373452?k=6&amp;m=466373452&amp;s=612x612&amp;w=0&amp;h=uQwFY1JbZfGF0a7WxZmvWmCDo0hL7hbUxLT9PEbLOko="/>
          <p:cNvSpPr>
            <a:spLocks noChangeAspect="1" noChangeArrowheads="1"/>
          </p:cNvSpPr>
          <p:nvPr/>
        </p:nvSpPr>
        <p:spPr bwMode="auto">
          <a:xfrm>
            <a:off x="155575" y="-108347"/>
            <a:ext cx="304800" cy="2286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grpSp>
        <p:nvGrpSpPr>
          <p:cNvPr id="18" name="Группа 17"/>
          <p:cNvGrpSpPr/>
          <p:nvPr/>
        </p:nvGrpSpPr>
        <p:grpSpPr>
          <a:xfrm>
            <a:off x="78904" y="2185530"/>
            <a:ext cx="4601108" cy="504056"/>
            <a:chOff x="78904" y="2147381"/>
            <a:chExt cx="4601108" cy="504056"/>
          </a:xfrm>
        </p:grpSpPr>
        <p:sp>
          <p:nvSpPr>
            <p:cNvPr id="8" name="Прямоугольник 7"/>
            <p:cNvSpPr/>
            <p:nvPr/>
          </p:nvSpPr>
          <p:spPr>
            <a:xfrm>
              <a:off x="576064" y="2168577"/>
              <a:ext cx="4103948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/>
              <a:r>
                <a:rPr lang="ru-RU" sz="1200" dirty="0" smtClean="0">
                  <a:latin typeface="Book Antiqua" pitchFamily="18" charset="0"/>
                </a:rPr>
                <a:t>Увеличение рождаемости, что приведет к увеличению числа семей, имеющих детей раннего возраста</a:t>
              </a:r>
              <a:endParaRPr lang="ru-RU" sz="1200" dirty="0"/>
            </a:p>
          </p:txBody>
        </p:sp>
        <p:grpSp>
          <p:nvGrpSpPr>
            <p:cNvPr id="14" name="Группа 13"/>
            <p:cNvGrpSpPr/>
            <p:nvPr/>
          </p:nvGrpSpPr>
          <p:grpSpPr>
            <a:xfrm>
              <a:off x="78904" y="2147381"/>
              <a:ext cx="504056" cy="504056"/>
              <a:chOff x="78904" y="2147381"/>
              <a:chExt cx="504056" cy="504056"/>
            </a:xfrm>
          </p:grpSpPr>
          <p:pic>
            <p:nvPicPr>
              <p:cNvPr id="1028" name="Picture 4" descr="ÐÐ°ÑÑÐ¸Ð½ÐºÐ¸ Ð¿Ð¾ Ð·Ð°Ð¿ÑÐ¾ÑÑ Ð½Ð°ÑÐµÐ»ÐµÐ½Ð¸Ðµ icon"/>
              <p:cNvPicPr>
                <a:picLocks noChangeAspect="1" noChangeArrowheads="1"/>
              </p:cNvPicPr>
              <p:nvPr/>
            </p:nvPicPr>
            <p:blipFill>
              <a:blip r:embed="rId2" cstate="print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="" xmlns:a14="http://schemas.microsoft.com/office/drawing/2010/main">
                      <a14:imgLayer r:embed="rId3">
                        <a14:imgEffect>
                          <a14:backgroundRemoval t="0" b="100000" l="0" r="100000">
                            <a14:foregroundMark x1="9000" y1="25500" x2="9000" y2="25500"/>
                            <a14:foregroundMark x1="33500" y1="42000" x2="33500" y2="42000"/>
                            <a14:foregroundMark x1="56500" y1="22000" x2="56500" y2="22000"/>
                            <a14:foregroundMark x1="56000" y1="6000" x2="56000" y2="6000"/>
                            <a14:foregroundMark x1="35000" y1="32500" x2="35000" y2="32500"/>
                            <a14:foregroundMark x1="13500" y1="4500" x2="13500" y2="4500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44016" y="2219389"/>
                <a:ext cx="432048" cy="43204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2" name="Овал 11"/>
              <p:cNvSpPr/>
              <p:nvPr/>
            </p:nvSpPr>
            <p:spPr>
              <a:xfrm>
                <a:off x="78904" y="2147381"/>
                <a:ext cx="504056" cy="504056"/>
              </a:xfrm>
              <a:prstGeom prst="ellipse">
                <a:avLst/>
              </a:prstGeom>
              <a:noFill/>
              <a:ln w="9525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</p:grpSp>
      <p:grpSp>
        <p:nvGrpSpPr>
          <p:cNvPr id="17" name="Группа 16"/>
          <p:cNvGrpSpPr/>
          <p:nvPr/>
        </p:nvGrpSpPr>
        <p:grpSpPr>
          <a:xfrm>
            <a:off x="78904" y="1501628"/>
            <a:ext cx="4565104" cy="504056"/>
            <a:chOff x="78904" y="1501628"/>
            <a:chExt cx="4565104" cy="504056"/>
          </a:xfrm>
        </p:grpSpPr>
        <p:sp>
          <p:nvSpPr>
            <p:cNvPr id="7" name="Прямоугольник 6"/>
            <p:cNvSpPr/>
            <p:nvPr/>
          </p:nvSpPr>
          <p:spPr>
            <a:xfrm>
              <a:off x="574229" y="1522824"/>
              <a:ext cx="4069779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/>
              <a:r>
                <a:rPr lang="ru-RU" sz="1200" dirty="0" smtClean="0">
                  <a:latin typeface="Book Antiqua" pitchFamily="18" charset="0"/>
                </a:rPr>
                <a:t>Увеличение численности </a:t>
              </a:r>
              <a:r>
                <a:rPr lang="ru-RU" sz="1200" dirty="0">
                  <a:latin typeface="Book Antiqua" pitchFamily="18" charset="0"/>
                </a:rPr>
                <a:t>населения </a:t>
              </a:r>
              <a:r>
                <a:rPr lang="ru-RU" sz="1200" dirty="0" smtClean="0">
                  <a:latin typeface="Book Antiqua" pitchFamily="18" charset="0"/>
                </a:rPr>
                <a:t>России до 145 млн. человек </a:t>
              </a:r>
              <a:r>
                <a:rPr lang="ru-RU" sz="1200" dirty="0">
                  <a:latin typeface="Book Antiqua" pitchFamily="18" charset="0"/>
                </a:rPr>
                <a:t>к 2025 </a:t>
              </a:r>
              <a:r>
                <a:rPr lang="ru-RU" sz="1200" dirty="0" smtClean="0">
                  <a:latin typeface="Book Antiqua" pitchFamily="18" charset="0"/>
                </a:rPr>
                <a:t>году</a:t>
              </a:r>
              <a:endParaRPr lang="ru-RU" sz="1200" dirty="0"/>
            </a:p>
          </p:txBody>
        </p:sp>
        <p:grpSp>
          <p:nvGrpSpPr>
            <p:cNvPr id="13" name="Группа 12"/>
            <p:cNvGrpSpPr/>
            <p:nvPr/>
          </p:nvGrpSpPr>
          <p:grpSpPr>
            <a:xfrm>
              <a:off x="78904" y="1501628"/>
              <a:ext cx="504056" cy="504056"/>
              <a:chOff x="78904" y="1501212"/>
              <a:chExt cx="504056" cy="504056"/>
            </a:xfrm>
          </p:grpSpPr>
          <p:pic>
            <p:nvPicPr>
              <p:cNvPr id="1036" name="Picture 12" descr="ÐÐ°ÑÑÐ¸Ð½ÐºÐ¸ Ð¿Ð¾ Ð·Ð°Ð¿ÑÐ¾ÑÑ Ð¿Ð»Ð°Ð½ÐµÑÐ° Ñ Ð»ÑÐ´ÑÐ¼Ð¸ icon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rcRect b="9729"/>
              <a:stretch/>
            </p:blipFill>
            <p:spPr bwMode="auto">
              <a:xfrm>
                <a:off x="101382" y="1522292"/>
                <a:ext cx="481578" cy="46189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9" name="Овал 18"/>
              <p:cNvSpPr/>
              <p:nvPr/>
            </p:nvSpPr>
            <p:spPr>
              <a:xfrm>
                <a:off x="78904" y="1501212"/>
                <a:ext cx="504056" cy="504056"/>
              </a:xfrm>
              <a:prstGeom prst="ellipse">
                <a:avLst/>
              </a:prstGeom>
              <a:noFill/>
              <a:ln w="9525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</p:grpSp>
      <p:grpSp>
        <p:nvGrpSpPr>
          <p:cNvPr id="20" name="Группа 19"/>
          <p:cNvGrpSpPr/>
          <p:nvPr/>
        </p:nvGrpSpPr>
        <p:grpSpPr>
          <a:xfrm>
            <a:off x="78904" y="3032903"/>
            <a:ext cx="4637112" cy="504056"/>
            <a:chOff x="78904" y="3011505"/>
            <a:chExt cx="4637112" cy="504056"/>
          </a:xfrm>
        </p:grpSpPr>
        <p:sp>
          <p:nvSpPr>
            <p:cNvPr id="9" name="Прямоугольник 8"/>
            <p:cNvSpPr/>
            <p:nvPr/>
          </p:nvSpPr>
          <p:spPr>
            <a:xfrm>
              <a:off x="576064" y="3032701"/>
              <a:ext cx="4139952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/>
              <a:r>
                <a:rPr lang="ru-RU" sz="1200" dirty="0" smtClean="0">
                  <a:latin typeface="Book Antiqua" pitchFamily="18" charset="0"/>
                </a:rPr>
                <a:t>Пересмотр возраста трудоспособности населения, обсуждаемый в рамках пенсионной реформы</a:t>
              </a:r>
              <a:endParaRPr lang="ru-RU" sz="1200" dirty="0"/>
            </a:p>
          </p:txBody>
        </p:sp>
        <p:grpSp>
          <p:nvGrpSpPr>
            <p:cNvPr id="15" name="Группа 14"/>
            <p:cNvGrpSpPr/>
            <p:nvPr/>
          </p:nvGrpSpPr>
          <p:grpSpPr>
            <a:xfrm>
              <a:off x="78904" y="3011505"/>
              <a:ext cx="504056" cy="504056"/>
              <a:chOff x="78904" y="2981916"/>
              <a:chExt cx="504056" cy="504056"/>
            </a:xfrm>
          </p:grpSpPr>
          <p:pic>
            <p:nvPicPr>
              <p:cNvPr id="1032" name="Picture 8" descr="ÐÐ°ÑÑÐ¸Ð½ÐºÐ¸ Ð¿Ð¾ Ð·Ð°Ð¿ÑÐ¾ÑÑ Ð¿ÐµÐ½ÑÐ¸Ð¾Ð½ÐµÑ icon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99727" y="3002739"/>
                <a:ext cx="462410" cy="46241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21" name="Овал 20"/>
              <p:cNvSpPr/>
              <p:nvPr/>
            </p:nvSpPr>
            <p:spPr>
              <a:xfrm>
                <a:off x="78904" y="2981916"/>
                <a:ext cx="504056" cy="504056"/>
              </a:xfrm>
              <a:prstGeom prst="ellipse">
                <a:avLst/>
              </a:prstGeom>
              <a:noFill/>
              <a:ln w="9525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</p:grpSp>
      <p:grpSp>
        <p:nvGrpSpPr>
          <p:cNvPr id="22" name="Группа 21"/>
          <p:cNvGrpSpPr/>
          <p:nvPr/>
        </p:nvGrpSpPr>
        <p:grpSpPr>
          <a:xfrm>
            <a:off x="78904" y="3716805"/>
            <a:ext cx="4565104" cy="830997"/>
            <a:chOff x="78904" y="3716805"/>
            <a:chExt cx="4565104" cy="830997"/>
          </a:xfrm>
        </p:grpSpPr>
        <p:sp>
          <p:nvSpPr>
            <p:cNvPr id="10" name="Прямоугольник 9"/>
            <p:cNvSpPr/>
            <p:nvPr/>
          </p:nvSpPr>
          <p:spPr>
            <a:xfrm>
              <a:off x="576064" y="3716805"/>
              <a:ext cx="4067944" cy="8309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/>
              <a:r>
                <a:rPr lang="ru-RU" sz="1200" dirty="0" smtClean="0">
                  <a:latin typeface="Book Antiqua" pitchFamily="18" charset="0"/>
                </a:rPr>
                <a:t>Увеличение пенсионного возраста снижает возможности привлечения представителей третьего поколения к воспитанию внуков, что осложняет уход за детьми раннего возраста в семье</a:t>
              </a:r>
              <a:endParaRPr lang="ru-RU" sz="1200" dirty="0">
                <a:latin typeface="Book Antiqua" pitchFamily="18" charset="0"/>
              </a:endParaRPr>
            </a:p>
          </p:txBody>
        </p:sp>
        <p:grpSp>
          <p:nvGrpSpPr>
            <p:cNvPr id="16" name="Группа 15"/>
            <p:cNvGrpSpPr/>
            <p:nvPr/>
          </p:nvGrpSpPr>
          <p:grpSpPr>
            <a:xfrm>
              <a:off x="78904" y="3872421"/>
              <a:ext cx="512070" cy="511821"/>
              <a:chOff x="78904" y="3872421"/>
              <a:chExt cx="512070" cy="511821"/>
            </a:xfrm>
          </p:grpSpPr>
          <p:pic>
            <p:nvPicPr>
              <p:cNvPr id="1034" name="Picture 10" descr="ÐÐ°ÑÑÐ¸Ð½ÐºÐ¸ Ð¿Ð¾ Ð·Ð°Ð¿ÑÐ¾ÑÑ Ð¿ÐµÐ½ÑÐ¸Ð¾Ð½ÐµÑ Ñ Ð²Ð½ÑÐºÐ¾Ð¼ icon"/>
              <p:cNvPicPr>
                <a:picLocks noChangeAspect="1" noChangeArrowheads="1"/>
              </p:cNvPicPr>
              <p:nvPr/>
            </p:nvPicPr>
            <p:blipFill rotWithShape="1">
              <a:blip r:embed="rId6" cstate="print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rcRect l="15771" t="15629" r="15349" b="15491"/>
              <a:stretch/>
            </p:blipFill>
            <p:spPr bwMode="auto">
              <a:xfrm>
                <a:off x="87096" y="3880364"/>
                <a:ext cx="503878" cy="503878"/>
              </a:xfrm>
              <a:prstGeom prst="ellipse">
                <a:avLst/>
              </a:prstGeom>
              <a:noFill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23" name="Овал 22"/>
              <p:cNvSpPr/>
              <p:nvPr/>
            </p:nvSpPr>
            <p:spPr>
              <a:xfrm>
                <a:off x="78904" y="3872421"/>
                <a:ext cx="504056" cy="504056"/>
              </a:xfrm>
              <a:prstGeom prst="ellipse">
                <a:avLst/>
              </a:prstGeom>
              <a:noFill/>
              <a:ln w="9525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</p:grpSp>
      <p:pic>
        <p:nvPicPr>
          <p:cNvPr id="1038" name="Picture 14" descr="ÐÐ°ÑÑÐ¸Ð½ÐºÐ¸ Ð¿Ð¾ Ð·Ð°Ð¿ÑÐ¾ÑÑ ÑÐ»ÐµÐºÑÑÐ¾Ð½Ð½ÑÐµ ÑÐµÑÐ²Ð¸Ñ icon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4245" y="1341770"/>
            <a:ext cx="1757165" cy="174809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Прямоугольник 10"/>
          <p:cNvSpPr/>
          <p:nvPr/>
        </p:nvSpPr>
        <p:spPr>
          <a:xfrm>
            <a:off x="5364088" y="3146162"/>
            <a:ext cx="337748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b="1" dirty="0" smtClean="0">
                <a:latin typeface="Book Antiqua" pitchFamily="18" charset="0"/>
              </a:rPr>
              <a:t>Создание сети электронных сервисов, выполняющих широкий спектр социальных функций по поддержке семей с детьми раннего возраста</a:t>
            </a:r>
            <a:endParaRPr lang="ru-RU" sz="1200" b="1" dirty="0">
              <a:latin typeface="Book Antiqua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71915526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6" name="Picture 8" descr="Ð¢ÑÐ¼ÐµÐ½ÑÐµÐ² Ð¿ÑÐ¾ÑÑÑ Ð¾ÑÐ²ÐµÑÐ¸ÑÑ, ÑÑÐ¾ Ð´Ð»Ñ Ð½Ð¸Ñ Ð·Ð½Ð°ÑÐ¸Ñ Ð¶Ð¸Ð·Ð½Ñ 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8500" t="14939" r="20724" b="4110"/>
          <a:stretch/>
        </p:blipFill>
        <p:spPr bwMode="auto">
          <a:xfrm>
            <a:off x="2459421" y="1247661"/>
            <a:ext cx="3704896" cy="327704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0" y="642924"/>
            <a:ext cx="9144000" cy="92622"/>
          </a:xfrm>
          <a:prstGeom prst="rect">
            <a:avLst/>
          </a:prstGeom>
          <a:solidFill>
            <a:schemeClr val="accent6">
              <a:lumMod val="75000"/>
              <a:alpha val="8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971600" y="1801370"/>
            <a:ext cx="7272808" cy="1815882"/>
          </a:xfrm>
          <a:prstGeom prst="rect">
            <a:avLst/>
          </a:prstGeom>
          <a:solidFill>
            <a:schemeClr val="bg1">
              <a:alpha val="74000"/>
            </a:schemeClr>
          </a:solidFill>
        </p:spPr>
        <p:txBody>
          <a:bodyPr wrap="square">
            <a:spAutoFit/>
          </a:bodyPr>
          <a:lstStyle/>
          <a:p>
            <a:pPr lvl="0" algn="just"/>
            <a:r>
              <a:rPr lang="ru-RU" sz="1400" b="1" dirty="0" smtClean="0">
                <a:latin typeface="Book Antiqua" pitchFamily="18" charset="0"/>
              </a:rPr>
              <a:t>Создание цифрового информационно-образовательного ресурса сопровождения семей, имеющих детей раннего возраста, с возможностью интеграции в деятельность региональных многофункциональных центров в рамках оказания услуги «Социально-психолого-педагогическое сопровождение семей с детьми раннего возраста» в целях реализации приоритетных направлений Концепции демографической и семейной политики Российской Федерации, Стратегии развития информационного общества в Российской Федерации на 2017-2030 годы</a:t>
            </a:r>
            <a:endParaRPr lang="ru-RU" sz="1400" b="1" dirty="0">
              <a:latin typeface="Book Antiqua" pitchFamily="18" charset="0"/>
            </a:endParaRPr>
          </a:p>
        </p:txBody>
      </p:sp>
      <p:sp>
        <p:nvSpPr>
          <p:cNvPr id="8194" name="AutoShape 2" descr="https://st.depositphotos.com/1654249/3577/i/950/depositphotos_35774055-stock-photo-3d-business-man-showing-thumbs.jpg"/>
          <p:cNvSpPr>
            <a:spLocks noChangeAspect="1" noChangeArrowheads="1"/>
          </p:cNvSpPr>
          <p:nvPr/>
        </p:nvSpPr>
        <p:spPr bwMode="auto">
          <a:xfrm>
            <a:off x="155575" y="-108347"/>
            <a:ext cx="304800" cy="2286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" name="Rectangle 1"/>
          <p:cNvSpPr>
            <a:spLocks noChangeArrowheads="1"/>
          </p:cNvSpPr>
          <p:nvPr/>
        </p:nvSpPr>
        <p:spPr bwMode="auto">
          <a:xfrm>
            <a:off x="1331640" y="847551"/>
            <a:ext cx="669674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indent="34290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  <a:latin typeface="Book Antiqua" pitchFamily="18" charset="0"/>
                <a:ea typeface="Times New Roman" pitchFamily="18" charset="0"/>
              </a:rPr>
              <a:t>ЦЕЛЬ ПРОЕКТА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latin typeface="Book Antiqua" pitchFamily="18" charset="0"/>
              <a:cs typeface="Times New Roman" pitchFamily="18" charset="0"/>
            </a:endParaRPr>
          </a:p>
        </p:txBody>
      </p:sp>
      <p:pic>
        <p:nvPicPr>
          <p:cNvPr id="2058" name="Picture 10" descr="ÐÐ°ÑÑÐ¸Ð½ÐºÐ¸ Ð¿Ð¾ Ð·Ð°Ð¿ÑÐ¾ÑÑ ÐºÐ°Ð²ÑÑÐºÐ¸ icon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=""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13556" y1="55303" x2="13556" y2="5530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750" y="1550728"/>
            <a:ext cx="683568" cy="50128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10" descr="ÐÐ°ÑÑÐ¸Ð½ÐºÐ¸ Ð¿Ð¾ Ð·Ð°Ð¿ÑÐ¾ÑÑ ÐºÐ°Ð²ÑÑÐºÐ¸ icon"/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="" xmlns:a14="http://schemas.microsoft.com/office/drawing/2010/main">
                  <a14:imgLayer r:embed="rId6">
                    <a14:imgEffect>
                      <a14:backgroundRemoval t="0" b="100000" l="0" r="100000">
                        <a14:foregroundMark x1="13556" y1="55303" x2="13556" y2="5530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7919558" y="3366611"/>
            <a:ext cx="683568" cy="50128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642924"/>
            <a:ext cx="9144000" cy="92622"/>
          </a:xfrm>
          <a:prstGeom prst="rect">
            <a:avLst/>
          </a:prstGeom>
          <a:solidFill>
            <a:schemeClr val="accent6">
              <a:lumMod val="75000"/>
              <a:alpha val="8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олилиния 4"/>
          <p:cNvSpPr/>
          <p:nvPr/>
        </p:nvSpPr>
        <p:spPr>
          <a:xfrm>
            <a:off x="326138" y="1381409"/>
            <a:ext cx="2545032" cy="398254"/>
          </a:xfrm>
          <a:custGeom>
            <a:avLst/>
            <a:gdLst>
              <a:gd name="connsiteX0" fmla="*/ 0 w 2545032"/>
              <a:gd name="connsiteY0" fmla="*/ 0 h 516129"/>
              <a:gd name="connsiteX1" fmla="*/ 2545032 w 2545032"/>
              <a:gd name="connsiteY1" fmla="*/ 0 h 516129"/>
              <a:gd name="connsiteX2" fmla="*/ 2545032 w 2545032"/>
              <a:gd name="connsiteY2" fmla="*/ 516129 h 516129"/>
              <a:gd name="connsiteX3" fmla="*/ 0 w 2545032"/>
              <a:gd name="connsiteY3" fmla="*/ 516129 h 516129"/>
              <a:gd name="connsiteX4" fmla="*/ 0 w 2545032"/>
              <a:gd name="connsiteY4" fmla="*/ 0 h 5161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45032" h="516129">
                <a:moveTo>
                  <a:pt x="0" y="0"/>
                </a:moveTo>
                <a:lnTo>
                  <a:pt x="2545032" y="0"/>
                </a:lnTo>
                <a:lnTo>
                  <a:pt x="2545032" y="516129"/>
                </a:lnTo>
                <a:lnTo>
                  <a:pt x="0" y="516129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99568" tIns="56896" rIns="99568" bIns="56896" numCol="1" spcCol="1270" anchor="ctr" anchorCtr="0">
            <a:noAutofit/>
          </a:bodyPr>
          <a:lstStyle/>
          <a:p>
            <a:pPr lvl="0"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400" b="1" kern="1200" smtClean="0">
                <a:solidFill>
                  <a:schemeClr val="tx1"/>
                </a:solidFill>
              </a:rPr>
              <a:t>Организационно-технологические</a:t>
            </a:r>
            <a:endParaRPr lang="ru-RU" sz="1400" kern="1200" dirty="0">
              <a:solidFill>
                <a:schemeClr val="tx1"/>
              </a:solidFill>
            </a:endParaRPr>
          </a:p>
        </p:txBody>
      </p:sp>
      <p:sp>
        <p:nvSpPr>
          <p:cNvPr id="8" name="Полилиния 7"/>
          <p:cNvSpPr/>
          <p:nvPr/>
        </p:nvSpPr>
        <p:spPr>
          <a:xfrm>
            <a:off x="326138" y="1897537"/>
            <a:ext cx="2545032" cy="3194493"/>
          </a:xfrm>
          <a:custGeom>
            <a:avLst/>
            <a:gdLst>
              <a:gd name="connsiteX0" fmla="*/ 0 w 2545032"/>
              <a:gd name="connsiteY0" fmla="*/ 0 h 3194493"/>
              <a:gd name="connsiteX1" fmla="*/ 2545032 w 2545032"/>
              <a:gd name="connsiteY1" fmla="*/ 0 h 3194493"/>
              <a:gd name="connsiteX2" fmla="*/ 2545032 w 2545032"/>
              <a:gd name="connsiteY2" fmla="*/ 3194493 h 3194493"/>
              <a:gd name="connsiteX3" fmla="*/ 0 w 2545032"/>
              <a:gd name="connsiteY3" fmla="*/ 3194493 h 3194493"/>
              <a:gd name="connsiteX4" fmla="*/ 0 w 2545032"/>
              <a:gd name="connsiteY4" fmla="*/ 0 h 3194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45032" h="3194493">
                <a:moveTo>
                  <a:pt x="0" y="0"/>
                </a:moveTo>
                <a:lnTo>
                  <a:pt x="2545032" y="0"/>
                </a:lnTo>
                <a:lnTo>
                  <a:pt x="2545032" y="3194493"/>
                </a:lnTo>
                <a:lnTo>
                  <a:pt x="0" y="3194493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2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53340" tIns="53340" rIns="71120" bIns="80010" numCol="1" spcCol="1270" anchor="t" anchorCtr="0">
            <a:noAutofit/>
          </a:bodyPr>
          <a:lstStyle/>
          <a:p>
            <a:pPr marL="0" lvl="1" indent="177800" algn="just" defTabSz="4445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ru-RU" sz="1000" kern="1200" dirty="0" smtClean="0"/>
              <a:t>создание цифрового информационно-образовательного ресурса, включающего электронный сервис по открытию домашних мини-яслей, электронный сервис </a:t>
            </a:r>
            <a:r>
              <a:rPr lang="ru-RU" sz="1000" kern="1200" dirty="0" err="1" smtClean="0"/>
              <a:t>социально-психолого-педагогического</a:t>
            </a:r>
            <a:r>
              <a:rPr lang="ru-RU" sz="1000" kern="1200" dirty="0" smtClean="0"/>
              <a:t> сопровождения семей с детьми раннего возраста, электронный сервис повышения квалификации и профессиональной переподготовки в области психолого-педагогического сопровождения развития детей раннего возраста; </a:t>
            </a:r>
            <a:endParaRPr lang="ru-RU" sz="1000" kern="1200" dirty="0"/>
          </a:p>
          <a:p>
            <a:pPr marL="0" lvl="1" indent="177800" algn="just" defTabSz="4445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ru-RU" sz="1000" kern="1200" dirty="0" smtClean="0"/>
              <a:t>обеспечение доступа к технической инфраструктуре МФЦ для предоставления электронных сервисов по направлению «</a:t>
            </a:r>
            <a:r>
              <a:rPr lang="ru-RU" sz="1000" kern="1200" dirty="0" err="1" smtClean="0"/>
              <a:t>Социально-психолого-педагогическое</a:t>
            </a:r>
            <a:r>
              <a:rPr lang="ru-RU" sz="1000" kern="1200" dirty="0" smtClean="0"/>
              <a:t> сопровождение семей с детьми раннего возраста».</a:t>
            </a:r>
            <a:endParaRPr lang="ru-RU" sz="1000" kern="1200" dirty="0"/>
          </a:p>
        </p:txBody>
      </p:sp>
      <p:sp>
        <p:nvSpPr>
          <p:cNvPr id="9" name="Полилиния 8"/>
          <p:cNvSpPr/>
          <p:nvPr/>
        </p:nvSpPr>
        <p:spPr>
          <a:xfrm>
            <a:off x="3227475" y="1381409"/>
            <a:ext cx="2545032" cy="398254"/>
          </a:xfrm>
          <a:custGeom>
            <a:avLst/>
            <a:gdLst>
              <a:gd name="connsiteX0" fmla="*/ 0 w 2545032"/>
              <a:gd name="connsiteY0" fmla="*/ 0 h 516129"/>
              <a:gd name="connsiteX1" fmla="*/ 2545032 w 2545032"/>
              <a:gd name="connsiteY1" fmla="*/ 0 h 516129"/>
              <a:gd name="connsiteX2" fmla="*/ 2545032 w 2545032"/>
              <a:gd name="connsiteY2" fmla="*/ 516129 h 516129"/>
              <a:gd name="connsiteX3" fmla="*/ 0 w 2545032"/>
              <a:gd name="connsiteY3" fmla="*/ 516129 h 516129"/>
              <a:gd name="connsiteX4" fmla="*/ 0 w 2545032"/>
              <a:gd name="connsiteY4" fmla="*/ 0 h 5161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45032" h="516129">
                <a:moveTo>
                  <a:pt x="0" y="0"/>
                </a:moveTo>
                <a:lnTo>
                  <a:pt x="2545032" y="0"/>
                </a:lnTo>
                <a:lnTo>
                  <a:pt x="2545032" y="516129"/>
                </a:lnTo>
                <a:lnTo>
                  <a:pt x="0" y="516129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99568" tIns="56896" rIns="99568" bIns="56896" numCol="1" spcCol="1270" anchor="ctr" anchorCtr="0">
            <a:noAutofit/>
          </a:bodyPr>
          <a:lstStyle/>
          <a:p>
            <a:pPr lvl="0"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400" b="1" kern="1200" smtClean="0">
                <a:solidFill>
                  <a:schemeClr val="tx1"/>
                </a:solidFill>
              </a:rPr>
              <a:t>Образовательные</a:t>
            </a:r>
            <a:endParaRPr lang="ru-RU" sz="1400" kern="1200" dirty="0">
              <a:solidFill>
                <a:schemeClr val="tx1"/>
              </a:solidFill>
            </a:endParaRPr>
          </a:p>
        </p:txBody>
      </p:sp>
      <p:sp>
        <p:nvSpPr>
          <p:cNvPr id="10" name="Полилиния 9"/>
          <p:cNvSpPr/>
          <p:nvPr/>
        </p:nvSpPr>
        <p:spPr>
          <a:xfrm>
            <a:off x="3227475" y="1897537"/>
            <a:ext cx="2545032" cy="3194493"/>
          </a:xfrm>
          <a:custGeom>
            <a:avLst/>
            <a:gdLst>
              <a:gd name="connsiteX0" fmla="*/ 0 w 2545032"/>
              <a:gd name="connsiteY0" fmla="*/ 0 h 3194493"/>
              <a:gd name="connsiteX1" fmla="*/ 2545032 w 2545032"/>
              <a:gd name="connsiteY1" fmla="*/ 0 h 3194493"/>
              <a:gd name="connsiteX2" fmla="*/ 2545032 w 2545032"/>
              <a:gd name="connsiteY2" fmla="*/ 3194493 h 3194493"/>
              <a:gd name="connsiteX3" fmla="*/ 0 w 2545032"/>
              <a:gd name="connsiteY3" fmla="*/ 3194493 h 3194493"/>
              <a:gd name="connsiteX4" fmla="*/ 0 w 2545032"/>
              <a:gd name="connsiteY4" fmla="*/ 0 h 3194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45032" h="3194493">
                <a:moveTo>
                  <a:pt x="0" y="0"/>
                </a:moveTo>
                <a:lnTo>
                  <a:pt x="2545032" y="0"/>
                </a:lnTo>
                <a:lnTo>
                  <a:pt x="2545032" y="3194493"/>
                </a:lnTo>
                <a:lnTo>
                  <a:pt x="0" y="3194493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2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53340" tIns="53340" rIns="71120" bIns="80010" numCol="1" spcCol="1270" anchor="t" anchorCtr="0">
            <a:noAutofit/>
          </a:bodyPr>
          <a:lstStyle/>
          <a:p>
            <a:pPr marL="0" lvl="1" indent="177800" algn="just" defTabSz="4445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ru-RU" sz="1000" kern="1200" dirty="0" smtClean="0"/>
              <a:t>разработка и реализация программ повышения квалификации и профессиональной переподготовки («Домашний гувернер», «Няня по присмотру и уходу за детьми раннего возраста» и пр.) с целью формирования ключевых компетенций, необходимых для открытия домашних мини-яслей и </a:t>
            </a:r>
            <a:r>
              <a:rPr lang="ru-RU" sz="1000" kern="1200" dirty="0" smtClean="0"/>
              <a:t>реализации программ развития </a:t>
            </a:r>
            <a:r>
              <a:rPr lang="ru-RU" sz="1000" kern="1200" dirty="0" smtClean="0"/>
              <a:t>детей </a:t>
            </a:r>
            <a:r>
              <a:rPr lang="ru-RU" sz="1000" kern="1200" dirty="0" smtClean="0"/>
              <a:t>до 3-х лет в </a:t>
            </a:r>
            <a:r>
              <a:rPr lang="ru-RU" sz="1000" kern="1200" dirty="0" smtClean="0"/>
              <a:t>соответствии с требованиями цифровой экономики;</a:t>
            </a:r>
            <a:endParaRPr lang="ru-RU" sz="1000" kern="1200" dirty="0"/>
          </a:p>
          <a:p>
            <a:pPr marL="0" lvl="1" indent="177800" algn="just" defTabSz="4445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ru-RU" sz="1000" kern="1200" dirty="0" smtClean="0"/>
              <a:t>оказание консультативной помощи семьям, имеющим детей от года до трех лет.</a:t>
            </a:r>
            <a:endParaRPr lang="ru-RU" sz="1000" kern="1200" dirty="0"/>
          </a:p>
        </p:txBody>
      </p:sp>
      <p:sp>
        <p:nvSpPr>
          <p:cNvPr id="11" name="Полилиния 10"/>
          <p:cNvSpPr/>
          <p:nvPr/>
        </p:nvSpPr>
        <p:spPr>
          <a:xfrm>
            <a:off x="6128812" y="1381409"/>
            <a:ext cx="2545032" cy="398254"/>
          </a:xfrm>
          <a:custGeom>
            <a:avLst/>
            <a:gdLst>
              <a:gd name="connsiteX0" fmla="*/ 0 w 2545032"/>
              <a:gd name="connsiteY0" fmla="*/ 0 h 516129"/>
              <a:gd name="connsiteX1" fmla="*/ 2545032 w 2545032"/>
              <a:gd name="connsiteY1" fmla="*/ 0 h 516129"/>
              <a:gd name="connsiteX2" fmla="*/ 2545032 w 2545032"/>
              <a:gd name="connsiteY2" fmla="*/ 516129 h 516129"/>
              <a:gd name="connsiteX3" fmla="*/ 0 w 2545032"/>
              <a:gd name="connsiteY3" fmla="*/ 516129 h 516129"/>
              <a:gd name="connsiteX4" fmla="*/ 0 w 2545032"/>
              <a:gd name="connsiteY4" fmla="*/ 0 h 5161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45032" h="516129">
                <a:moveTo>
                  <a:pt x="0" y="0"/>
                </a:moveTo>
                <a:lnTo>
                  <a:pt x="2545032" y="0"/>
                </a:lnTo>
                <a:lnTo>
                  <a:pt x="2545032" y="516129"/>
                </a:lnTo>
                <a:lnTo>
                  <a:pt x="0" y="516129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99568" tIns="56896" rIns="99568" bIns="56896" numCol="1" spcCol="1270" anchor="ctr" anchorCtr="0">
            <a:noAutofit/>
          </a:bodyPr>
          <a:lstStyle/>
          <a:p>
            <a:pPr lvl="0"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400" b="1" kern="1200" smtClean="0">
                <a:solidFill>
                  <a:schemeClr val="tx1"/>
                </a:solidFill>
              </a:rPr>
              <a:t>Исследовательские</a:t>
            </a:r>
            <a:endParaRPr lang="ru-RU" sz="1400" kern="1200" dirty="0">
              <a:solidFill>
                <a:schemeClr val="tx1"/>
              </a:solidFill>
            </a:endParaRPr>
          </a:p>
        </p:txBody>
      </p:sp>
      <p:sp>
        <p:nvSpPr>
          <p:cNvPr id="12" name="Полилиния 11"/>
          <p:cNvSpPr/>
          <p:nvPr/>
        </p:nvSpPr>
        <p:spPr>
          <a:xfrm>
            <a:off x="6128812" y="1897537"/>
            <a:ext cx="2545032" cy="3194493"/>
          </a:xfrm>
          <a:custGeom>
            <a:avLst/>
            <a:gdLst>
              <a:gd name="connsiteX0" fmla="*/ 0 w 2545032"/>
              <a:gd name="connsiteY0" fmla="*/ 0 h 3194493"/>
              <a:gd name="connsiteX1" fmla="*/ 2545032 w 2545032"/>
              <a:gd name="connsiteY1" fmla="*/ 0 h 3194493"/>
              <a:gd name="connsiteX2" fmla="*/ 2545032 w 2545032"/>
              <a:gd name="connsiteY2" fmla="*/ 3194493 h 3194493"/>
              <a:gd name="connsiteX3" fmla="*/ 0 w 2545032"/>
              <a:gd name="connsiteY3" fmla="*/ 3194493 h 3194493"/>
              <a:gd name="connsiteX4" fmla="*/ 0 w 2545032"/>
              <a:gd name="connsiteY4" fmla="*/ 0 h 3194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45032" h="3194493">
                <a:moveTo>
                  <a:pt x="0" y="0"/>
                </a:moveTo>
                <a:lnTo>
                  <a:pt x="2545032" y="0"/>
                </a:lnTo>
                <a:lnTo>
                  <a:pt x="2545032" y="3194493"/>
                </a:lnTo>
                <a:lnTo>
                  <a:pt x="0" y="3194493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2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53340" tIns="53340" rIns="71120" bIns="80010" numCol="1" spcCol="1270" anchor="t" anchorCtr="0">
            <a:noAutofit/>
          </a:bodyPr>
          <a:lstStyle/>
          <a:p>
            <a:pPr marL="0" lvl="1" indent="177800" algn="just" defTabSz="4445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ru-RU" sz="1000" kern="1200" dirty="0" smtClean="0"/>
              <a:t>проведение социологических опросов молодых родителей по выявлению их</a:t>
            </a:r>
            <a:r>
              <a:rPr lang="ru-RU" sz="1000" b="1" kern="1200" dirty="0" smtClean="0"/>
              <a:t> </a:t>
            </a:r>
            <a:r>
              <a:rPr lang="ru-RU" sz="1000" kern="1200" dirty="0" smtClean="0"/>
              <a:t>потребностей в получении психолого-педагогической помощи в воспитании и развитии детей до 3-х лет;</a:t>
            </a:r>
            <a:endParaRPr lang="ru-RU" sz="1000" kern="1200" dirty="0"/>
          </a:p>
          <a:p>
            <a:pPr marL="0" lvl="1" indent="177800" algn="just" defTabSz="4445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ru-RU" sz="1000" kern="1200" dirty="0" smtClean="0"/>
              <a:t>теоретическое и экспериментальное обоснование направлений, содержания и условий </a:t>
            </a:r>
            <a:r>
              <a:rPr lang="ru-RU" sz="1000" kern="1200" dirty="0" err="1" smtClean="0"/>
              <a:t>социально-психолого-педагогического</a:t>
            </a:r>
            <a:r>
              <a:rPr lang="ru-RU" sz="1000" kern="1200" dirty="0" smtClean="0"/>
              <a:t> сопровождения семей с детьми раннего возраста;</a:t>
            </a:r>
            <a:endParaRPr lang="ru-RU" sz="1000" kern="1200" dirty="0"/>
          </a:p>
          <a:p>
            <a:pPr marL="0" lvl="1" indent="177800" algn="just" defTabSz="4445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ru-RU" sz="1000" kern="1200" dirty="0" smtClean="0"/>
              <a:t>обоснование перечня ключевых компетенций, необходимых для открытия домашних мини-яслей и осуществления программ </a:t>
            </a:r>
            <a:r>
              <a:rPr lang="ru-RU" sz="1000" kern="1200" dirty="0" smtClean="0"/>
              <a:t>развития </a:t>
            </a:r>
            <a:r>
              <a:rPr lang="ru-RU" sz="1000" kern="1200" dirty="0" smtClean="0"/>
              <a:t>детей до 3-х лет;</a:t>
            </a:r>
            <a:endParaRPr lang="ru-RU" sz="1000" kern="1200" dirty="0"/>
          </a:p>
          <a:p>
            <a:pPr marL="0" lvl="1" indent="177800" algn="just" defTabSz="4445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ru-RU" sz="1000" kern="1200" dirty="0" smtClean="0"/>
              <a:t>разработка смежных научных проектов по проблемам </a:t>
            </a:r>
            <a:r>
              <a:rPr lang="ru-RU" sz="1000" kern="1200" dirty="0" err="1" smtClean="0"/>
              <a:t>социально-психолого-педагогического</a:t>
            </a:r>
            <a:r>
              <a:rPr lang="ru-RU" sz="1000" kern="1200" dirty="0" smtClean="0"/>
              <a:t> сопровождения развития детей раннего возраста на базе Центра инноваций в образовании как структурного подразделения вуза.</a:t>
            </a:r>
            <a:endParaRPr lang="ru-RU" sz="1000" kern="1200" dirty="0"/>
          </a:p>
        </p:txBody>
      </p:sp>
      <p:sp>
        <p:nvSpPr>
          <p:cNvPr id="13" name="Rectangle 1"/>
          <p:cNvSpPr>
            <a:spLocks noChangeArrowheads="1"/>
          </p:cNvSpPr>
          <p:nvPr/>
        </p:nvSpPr>
        <p:spPr bwMode="auto">
          <a:xfrm>
            <a:off x="1331640" y="847551"/>
            <a:ext cx="669674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indent="34290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  <a:latin typeface="Book Antiqua" pitchFamily="18" charset="0"/>
                <a:ea typeface="Times New Roman" pitchFamily="18" charset="0"/>
              </a:rPr>
              <a:t>ЗАДАЧИ ПРОЕКТА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latin typeface="Book Antiqua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642924"/>
            <a:ext cx="9144000" cy="92622"/>
          </a:xfrm>
          <a:prstGeom prst="rect">
            <a:avLst/>
          </a:prstGeom>
          <a:solidFill>
            <a:schemeClr val="accent6">
              <a:lumMod val="75000"/>
              <a:alpha val="8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1547664" y="916461"/>
            <a:ext cx="571282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Book Antiqua" pitchFamily="18" charset="0"/>
              </a:rPr>
              <a:t>ПАРТНЕРЫ  ПРОЕКТА</a:t>
            </a:r>
            <a:endParaRPr lang="ru-RU" dirty="0">
              <a:solidFill>
                <a:schemeClr val="accent1">
                  <a:lumMod val="75000"/>
                </a:schemeClr>
              </a:solidFill>
              <a:latin typeface="Book Antiqua" pitchFamily="18" charset="0"/>
            </a:endParaRPr>
          </a:p>
        </p:txBody>
      </p:sp>
      <p:sp>
        <p:nvSpPr>
          <p:cNvPr id="7170" name="AutoShape 2" descr="https://yt3.ggpht.com/a-/AJLlDp0uge4n8P-o6nSR0RnwIcTIxM6K_UduwT5BvQ=s900-mo-c-c0xffffffff-rj-k-no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172" name="AutoShape 4" descr="https://yt3.ggpht.com/a-/AJLlDp0uge4n8P-o6nSR0RnwIcTIxM6K_UduwT5BvQ=s900-mo-c-c0xffffffff-rj-k-no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2" cstate="print"/>
          <a:srcRect t="31034" b="27586"/>
          <a:stretch>
            <a:fillRect/>
          </a:stretch>
        </p:blipFill>
        <p:spPr bwMode="auto">
          <a:xfrm>
            <a:off x="7020272" y="2067694"/>
            <a:ext cx="1728192" cy="7151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5" name="Picture 7" descr="http://terbuny2.ucoz.ru/Novosti/2015/egpu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68344" y="3075806"/>
            <a:ext cx="954324" cy="1412080"/>
          </a:xfrm>
          <a:prstGeom prst="rect">
            <a:avLst/>
          </a:prstGeom>
          <a:noFill/>
        </p:spPr>
      </p:pic>
      <p:pic>
        <p:nvPicPr>
          <p:cNvPr id="7178" name="Picture 10" descr="http://storage.inovaco.ru/media/cache/d5/69/71/92/be/d6/d5697192bed6cce3ea14014eba2a7c4e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24328" y="915566"/>
            <a:ext cx="1405811" cy="1059582"/>
          </a:xfrm>
          <a:prstGeom prst="rect">
            <a:avLst/>
          </a:prstGeom>
          <a:noFill/>
        </p:spPr>
      </p:pic>
      <p:sp>
        <p:nvSpPr>
          <p:cNvPr id="13" name="Прямоугольник 12"/>
          <p:cNvSpPr/>
          <p:nvPr/>
        </p:nvSpPr>
        <p:spPr>
          <a:xfrm>
            <a:off x="251520" y="1327071"/>
            <a:ext cx="6120680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just">
              <a:buFont typeface="Wingdings" pitchFamily="2" charset="2"/>
              <a:buChar char="Ø"/>
            </a:pPr>
            <a:r>
              <a:rPr lang="ru-RU" sz="1400" dirty="0" smtClean="0"/>
              <a:t> </a:t>
            </a:r>
            <a:r>
              <a:rPr lang="ru-RU" sz="1400" dirty="0" smtClean="0">
                <a:latin typeface="Bookman Old Style" pitchFamily="18" charset="0"/>
              </a:rPr>
              <a:t>Многофункциональный центр предоставления государственных и муниципальных услуг Орловской области;</a:t>
            </a:r>
          </a:p>
          <a:p>
            <a:pPr indent="457200" algn="just">
              <a:buFont typeface="Wingdings" pitchFamily="2" charset="2"/>
              <a:buChar char="Ø"/>
            </a:pPr>
            <a:r>
              <a:rPr lang="ru-RU" sz="1400" dirty="0" smtClean="0">
                <a:latin typeface="Bookman Old Style" pitchFamily="18" charset="0"/>
              </a:rPr>
              <a:t>ФГАОУ ВО «Белгородский государственный национальный исследовательский университет»;</a:t>
            </a:r>
          </a:p>
          <a:p>
            <a:pPr indent="457200" algn="just">
              <a:buFont typeface="Wingdings" pitchFamily="2" charset="2"/>
              <a:buChar char="Ø"/>
            </a:pPr>
            <a:r>
              <a:rPr lang="ru-RU" sz="1400" dirty="0" smtClean="0">
                <a:latin typeface="Bookman Old Style" pitchFamily="18" charset="0"/>
              </a:rPr>
              <a:t>ФГБОУ </a:t>
            </a:r>
            <a:r>
              <a:rPr lang="ru-RU" sz="1400" dirty="0" smtClean="0">
                <a:latin typeface="Bookman Old Style" pitchFamily="18" charset="0"/>
              </a:rPr>
              <a:t>ВО «</a:t>
            </a:r>
            <a:r>
              <a:rPr lang="ru-RU" sz="1400" dirty="0" smtClean="0">
                <a:latin typeface="Bookman Old Style" pitchFamily="18" charset="0"/>
              </a:rPr>
              <a:t>Елецкий государственный университет им. И.А. Бунина»;</a:t>
            </a:r>
          </a:p>
          <a:p>
            <a:pPr indent="457200" algn="just">
              <a:buFont typeface="Wingdings" pitchFamily="2" charset="2"/>
              <a:buChar char="Ø"/>
            </a:pPr>
            <a:r>
              <a:rPr lang="ru-RU" sz="1400" dirty="0" smtClean="0">
                <a:latin typeface="Bookman Old Style" pitchFamily="18" charset="0"/>
              </a:rPr>
              <a:t>МБДОУ «</a:t>
            </a:r>
            <a:r>
              <a:rPr lang="ru-RU" sz="1400" dirty="0" smtClean="0">
                <a:latin typeface="Bookman Old Style" pitchFamily="18" charset="0"/>
              </a:rPr>
              <a:t>Детский сад №5 комбинированного вида» г.Орла»</a:t>
            </a:r>
          </a:p>
          <a:p>
            <a:pPr indent="457200" algn="just">
              <a:buFont typeface="Wingdings" pitchFamily="2" charset="2"/>
              <a:buChar char="Ø"/>
            </a:pPr>
            <a:r>
              <a:rPr lang="ru-RU" sz="1400" dirty="0" smtClean="0">
                <a:latin typeface="Bookman Old Style" pitchFamily="18" charset="0"/>
              </a:rPr>
              <a:t>МБДОУ «</a:t>
            </a:r>
            <a:r>
              <a:rPr lang="ru-RU" sz="1400" dirty="0" smtClean="0">
                <a:latin typeface="Bookman Old Style" pitchFamily="18" charset="0"/>
              </a:rPr>
              <a:t>Детский сад №17 комбинированного вида» г. Орла;</a:t>
            </a:r>
          </a:p>
          <a:p>
            <a:pPr indent="457200" algn="just">
              <a:buFont typeface="Wingdings" pitchFamily="2" charset="2"/>
              <a:buChar char="Ø"/>
            </a:pPr>
            <a:r>
              <a:rPr lang="ru-RU" sz="1400" dirty="0" smtClean="0">
                <a:latin typeface="Bookman Old Style" pitchFamily="18" charset="0"/>
              </a:rPr>
              <a:t>МБДОУ - Центр развития ребенка «Детский сад </a:t>
            </a:r>
            <a:r>
              <a:rPr lang="ru-RU" sz="1400" dirty="0" smtClean="0">
                <a:latin typeface="Bookman Old Style" pitchFamily="18" charset="0"/>
              </a:rPr>
              <a:t>№39</a:t>
            </a:r>
            <a:r>
              <a:rPr lang="ru-RU" sz="1400" dirty="0" smtClean="0">
                <a:latin typeface="Bookman Old Style" pitchFamily="18" charset="0"/>
              </a:rPr>
              <a:t>» г. Орла;</a:t>
            </a:r>
          </a:p>
          <a:p>
            <a:pPr indent="457200" algn="just">
              <a:buFont typeface="Wingdings" pitchFamily="2" charset="2"/>
              <a:buChar char="Ø"/>
            </a:pPr>
            <a:r>
              <a:rPr lang="ru-RU" sz="1400" dirty="0" smtClean="0">
                <a:latin typeface="Bookman Old Style" pitchFamily="18" charset="0"/>
              </a:rPr>
              <a:t>МБДОУ «Детский сад </a:t>
            </a:r>
            <a:r>
              <a:rPr lang="ru-RU" sz="1400" dirty="0" smtClean="0">
                <a:latin typeface="Bookman Old Style" pitchFamily="18" charset="0"/>
              </a:rPr>
              <a:t>№49</a:t>
            </a:r>
            <a:r>
              <a:rPr lang="ru-RU" sz="1400" dirty="0" smtClean="0">
                <a:latin typeface="Bookman Old Style" pitchFamily="18" charset="0"/>
              </a:rPr>
              <a:t>» г. Орла;</a:t>
            </a:r>
          </a:p>
          <a:p>
            <a:pPr indent="457200" algn="just">
              <a:buFont typeface="Wingdings" pitchFamily="2" charset="2"/>
              <a:buChar char="Ø"/>
            </a:pPr>
            <a:r>
              <a:rPr lang="ru-RU" sz="1400" dirty="0" smtClean="0">
                <a:latin typeface="Bookman Old Style" pitchFamily="18" charset="0"/>
              </a:rPr>
              <a:t>МБДОУ – Центр развития ребенка «Детский сад </a:t>
            </a:r>
            <a:r>
              <a:rPr lang="ru-RU" sz="1400" dirty="0" smtClean="0">
                <a:latin typeface="Bookman Old Style" pitchFamily="18" charset="0"/>
              </a:rPr>
              <a:t>№84</a:t>
            </a:r>
            <a:r>
              <a:rPr lang="ru-RU" sz="1400" dirty="0" smtClean="0">
                <a:latin typeface="Bookman Old Style" pitchFamily="18" charset="0"/>
              </a:rPr>
              <a:t>» г. Орла</a:t>
            </a:r>
            <a:endParaRPr lang="ru-RU" dirty="0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843558"/>
            <a:ext cx="8203481" cy="415499"/>
          </a:xfrm>
        </p:spPr>
        <p:txBody>
          <a:bodyPr>
            <a:normAutofit/>
          </a:bodyPr>
          <a:lstStyle/>
          <a:p>
            <a:r>
              <a:rPr lang="ru-RU" sz="2400" b="1" dirty="0">
                <a:solidFill>
                  <a:schemeClr val="accent1">
                    <a:lumMod val="75000"/>
                  </a:schemeClr>
                </a:solidFill>
                <a:latin typeface="Book Antiqua" pitchFamily="18" charset="0"/>
              </a:rPr>
              <a:t>ДОРОЖНАЯ</a:t>
            </a:r>
            <a:r>
              <a:rPr lang="ru-RU" sz="2400" b="1" dirty="0">
                <a:solidFill>
                  <a:schemeClr val="accent1">
                    <a:lumMod val="75000"/>
                  </a:schemeClr>
                </a:solidFill>
                <a:latin typeface="Bookman Old Style" pitchFamily="18" charset="0"/>
              </a:rPr>
              <a:t> </a:t>
            </a: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Book Antiqua" pitchFamily="18" charset="0"/>
              </a:rPr>
              <a:t>КАРТА</a:t>
            </a:r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  <a:latin typeface="Book Antiqua" pitchFamily="18" charset="0"/>
              </a:rPr>
              <a:t>  </a:t>
            </a:r>
            <a:endParaRPr lang="ru-RU" sz="2400" b="1" dirty="0">
              <a:solidFill>
                <a:schemeClr val="accent1">
                  <a:lumMod val="75000"/>
                </a:schemeClr>
              </a:solidFill>
              <a:latin typeface="Book Antiqua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187624" y="2787774"/>
            <a:ext cx="7096754" cy="253916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en-US" sz="1200" b="1" dirty="0" smtClean="0">
                <a:solidFill>
                  <a:srgbClr val="FF0000"/>
                </a:solidFill>
                <a:latin typeface="Bookman Old Style" pitchFamily="18" charset="0"/>
              </a:rPr>
              <a:t>2019                    2020                    </a:t>
            </a:r>
            <a:r>
              <a:rPr lang="ru-RU" sz="1200" b="1" dirty="0" smtClean="0">
                <a:solidFill>
                  <a:srgbClr val="FF0000"/>
                </a:solidFill>
                <a:latin typeface="Bookman Old Style" pitchFamily="18" charset="0"/>
              </a:rPr>
              <a:t>  </a:t>
            </a:r>
            <a:r>
              <a:rPr lang="en-US" sz="1200" b="1" dirty="0" smtClean="0">
                <a:solidFill>
                  <a:srgbClr val="FF0000"/>
                </a:solidFill>
                <a:latin typeface="Bookman Old Style" pitchFamily="18" charset="0"/>
              </a:rPr>
              <a:t>2021                   </a:t>
            </a:r>
            <a:r>
              <a:rPr lang="ru-RU" sz="1200" b="1" dirty="0" smtClean="0">
                <a:solidFill>
                  <a:srgbClr val="FF0000"/>
                </a:solidFill>
                <a:latin typeface="Bookman Old Style" pitchFamily="18" charset="0"/>
              </a:rPr>
              <a:t>       </a:t>
            </a:r>
            <a:r>
              <a:rPr lang="en-US" sz="1200" b="1" dirty="0" smtClean="0">
                <a:solidFill>
                  <a:srgbClr val="FF0000"/>
                </a:solidFill>
                <a:latin typeface="Bookman Old Style" pitchFamily="18" charset="0"/>
              </a:rPr>
              <a:t> 2022                    2023 </a:t>
            </a:r>
            <a:endParaRPr lang="ru-RU" sz="1200" b="1" dirty="0">
              <a:solidFill>
                <a:srgbClr val="FF0000"/>
              </a:solidFill>
              <a:latin typeface="Bookman Old Style" pitchFamily="18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1043608" y="1491630"/>
            <a:ext cx="1008112" cy="96180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lIns="68580" tIns="34290" rIns="68580" bIns="34290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Bookman Old Style" pitchFamily="18" charset="0"/>
              </a:rPr>
              <a:t>Шаг 1</a:t>
            </a:r>
            <a:r>
              <a:rPr lang="ru-RU" b="1" dirty="0" smtClean="0">
                <a:solidFill>
                  <a:srgbClr val="00BAC4"/>
                </a:solidFill>
              </a:rPr>
              <a:t> </a:t>
            </a:r>
            <a:r>
              <a:rPr lang="ru-RU" sz="1000" b="1" dirty="0" smtClean="0">
                <a:latin typeface="Bookman Old Style" pitchFamily="18" charset="0"/>
              </a:rPr>
              <a:t>Сервис по открытию домашних мини-яслей</a:t>
            </a:r>
            <a:endParaRPr lang="ru-RU" b="1" dirty="0">
              <a:solidFill>
                <a:srgbClr val="00BAC4"/>
              </a:solidFill>
              <a:latin typeface="Bookman Old Style" pitchFamily="18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7020272" y="3219822"/>
            <a:ext cx="1800200" cy="130035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lIns="68580" tIns="34290" rIns="68580" bIns="34290" rtlCol="0">
            <a:spAutoFit/>
          </a:bodyPr>
          <a:lstStyle/>
          <a:p>
            <a:pPr algn="ctr"/>
            <a:r>
              <a:rPr lang="ru-RU" sz="1000" b="1" dirty="0" smtClean="0">
                <a:latin typeface="Bookman Old Style" pitchFamily="18" charset="0"/>
              </a:rPr>
              <a:t>Снижение социальной напряженности, вызванной нехваткой мест для детей раннего возраста в дошкольных образовательных организациях</a:t>
            </a:r>
            <a:endParaRPr lang="ru-RU" sz="1100" dirty="0"/>
          </a:p>
        </p:txBody>
      </p:sp>
      <p:sp>
        <p:nvSpPr>
          <p:cNvPr id="37" name="TextBox 36"/>
          <p:cNvSpPr txBox="1"/>
          <p:nvPr/>
        </p:nvSpPr>
        <p:spPr>
          <a:xfrm>
            <a:off x="7020272" y="1707654"/>
            <a:ext cx="1008112" cy="300082"/>
          </a:xfrm>
          <a:prstGeom prst="rect">
            <a:avLst/>
          </a:prstGeom>
          <a:noFill/>
          <a:ln>
            <a:noFill/>
          </a:ln>
        </p:spPr>
        <p:txBody>
          <a:bodyPr wrap="square" lIns="68580" tIns="34290" rIns="68580" bIns="34290" rtlCol="0">
            <a:spAutoFit/>
          </a:bodyPr>
          <a:lstStyle/>
          <a:p>
            <a:endParaRPr lang="ru-RU" sz="1500" dirty="0">
              <a:solidFill>
                <a:srgbClr val="0070C0"/>
              </a:solidFill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2195736" y="1491630"/>
            <a:ext cx="1584176" cy="96180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lIns="68580" tIns="34290" rIns="68580" bIns="34290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Bookman Old Style" pitchFamily="18" charset="0"/>
              </a:rPr>
              <a:t>Шаг 2</a:t>
            </a:r>
          </a:p>
          <a:p>
            <a:pPr algn="ctr"/>
            <a:r>
              <a:rPr lang="ru-RU" sz="1000" b="1" dirty="0" smtClean="0">
                <a:latin typeface="Bookman Old Style" pitchFamily="18" charset="0"/>
              </a:rPr>
              <a:t>Сервис повышения квалификации и профессиональной переподготовки</a:t>
            </a:r>
            <a:endParaRPr lang="ru-RU" sz="1000" b="1" dirty="0" smtClean="0">
              <a:solidFill>
                <a:srgbClr val="00BAC4"/>
              </a:solidFill>
              <a:latin typeface="Bookman Old Style" pitchFamily="18" charset="0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3779912" y="1419622"/>
            <a:ext cx="1656184" cy="111569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lIns="68580" tIns="34290" rIns="68580" bIns="34290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Bookman Old Style" pitchFamily="18" charset="0"/>
              </a:rPr>
              <a:t>Шаг 3</a:t>
            </a:r>
          </a:p>
          <a:p>
            <a:pPr algn="ctr"/>
            <a:r>
              <a:rPr lang="ru-RU" sz="1000" b="1" dirty="0" smtClean="0">
                <a:latin typeface="Bookman Old Style" pitchFamily="18" charset="0"/>
              </a:rPr>
              <a:t>Сервис психолого-педагогического сопровождения семей с детьми раннего возраста</a:t>
            </a:r>
            <a:endParaRPr lang="ru-RU" dirty="0">
              <a:solidFill>
                <a:srgbClr val="00BAC4"/>
              </a:solidFill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3707904" y="3219822"/>
            <a:ext cx="1728192" cy="130035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lIns="68580" tIns="34290" rIns="68580" bIns="34290" rtlCol="0">
            <a:spAutoFit/>
          </a:bodyPr>
          <a:lstStyle/>
          <a:p>
            <a:pPr algn="ctr"/>
            <a:r>
              <a:rPr lang="ru-RU" sz="1000" b="1" dirty="0" smtClean="0">
                <a:latin typeface="Bookman Old Style" pitchFamily="18" charset="0"/>
              </a:rPr>
              <a:t>Обоснование направлений, содержания и условий психолого-педагогического сопровождения семей с детьми раннего возраста</a:t>
            </a:r>
            <a:endParaRPr lang="ru-RU" sz="1000" b="1" dirty="0">
              <a:latin typeface="Bookman Old Style" pitchFamily="18" charset="0"/>
            </a:endParaRPr>
          </a:p>
        </p:txBody>
      </p:sp>
      <p:sp>
        <p:nvSpPr>
          <p:cNvPr id="45" name="Прямоугольник 44"/>
          <p:cNvSpPr/>
          <p:nvPr/>
        </p:nvSpPr>
        <p:spPr>
          <a:xfrm>
            <a:off x="5436096" y="1419622"/>
            <a:ext cx="1584176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Bookman Old Style" pitchFamily="18" charset="0"/>
              </a:rPr>
              <a:t>Шаг 4</a:t>
            </a:r>
          </a:p>
          <a:p>
            <a:pPr algn="ctr"/>
            <a:r>
              <a:rPr lang="ru-RU" sz="1000" b="1" dirty="0" smtClean="0">
                <a:latin typeface="Bookman Old Style" pitchFamily="18" charset="0"/>
              </a:rPr>
              <a:t>Цифровой информационно-образовательный  ресурс «Шаг навстречу»</a:t>
            </a:r>
            <a:endParaRPr lang="ru-RU" sz="1000" b="1" dirty="0" smtClean="0">
              <a:solidFill>
                <a:srgbClr val="00BAC4"/>
              </a:solidFill>
              <a:latin typeface="Bookman Old Style" pitchFamily="18" charset="0"/>
            </a:endParaRPr>
          </a:p>
        </p:txBody>
      </p:sp>
      <p:sp>
        <p:nvSpPr>
          <p:cNvPr id="46" name="Прямоугольник 45"/>
          <p:cNvSpPr/>
          <p:nvPr/>
        </p:nvSpPr>
        <p:spPr>
          <a:xfrm>
            <a:off x="7164288" y="1419622"/>
            <a:ext cx="1512168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Bookman Old Style" pitchFamily="18" charset="0"/>
              </a:rPr>
              <a:t>Шаг 5</a:t>
            </a:r>
          </a:p>
          <a:p>
            <a:pPr algn="ctr"/>
            <a:r>
              <a:rPr lang="ru-RU" sz="1000" b="1" dirty="0" smtClean="0">
                <a:latin typeface="Bookman Old Style" pitchFamily="18" charset="0"/>
              </a:rPr>
              <a:t>Интеграция</a:t>
            </a:r>
          </a:p>
          <a:p>
            <a:pPr algn="ctr"/>
            <a:r>
              <a:rPr lang="ru-RU" sz="1000" b="1" dirty="0" smtClean="0">
                <a:latin typeface="Bookman Old Style" pitchFamily="18" charset="0"/>
              </a:rPr>
              <a:t>цифрового информационно-образовательного ресурса в структуру МФЦ</a:t>
            </a:r>
            <a:endParaRPr lang="ru-RU" sz="1000" b="1" dirty="0">
              <a:latin typeface="Bookman Old Style" pitchFamily="18" charset="0"/>
            </a:endParaRPr>
          </a:p>
        </p:txBody>
      </p:sp>
      <p:sp>
        <p:nvSpPr>
          <p:cNvPr id="70" name="Прямоугольник 69"/>
          <p:cNvSpPr/>
          <p:nvPr/>
        </p:nvSpPr>
        <p:spPr>
          <a:xfrm>
            <a:off x="2339752" y="3219822"/>
            <a:ext cx="136815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1000" b="1" dirty="0" smtClean="0">
                <a:solidFill>
                  <a:prstClr val="black"/>
                </a:solidFill>
                <a:latin typeface="Bookman Old Style" pitchFamily="18" charset="0"/>
              </a:rPr>
              <a:t>Подготовка кадров, реализующих программы </a:t>
            </a:r>
            <a:r>
              <a:rPr lang="ru-RU" sz="1000" b="1" dirty="0" smtClean="0">
                <a:solidFill>
                  <a:prstClr val="black"/>
                </a:solidFill>
                <a:latin typeface="Bookman Old Style" pitchFamily="18" charset="0"/>
              </a:rPr>
              <a:t>развития </a:t>
            </a:r>
            <a:r>
              <a:rPr lang="ru-RU" sz="1000" b="1" dirty="0" smtClean="0">
                <a:solidFill>
                  <a:prstClr val="black"/>
                </a:solidFill>
                <a:latin typeface="Bookman Old Style" pitchFamily="18" charset="0"/>
              </a:rPr>
              <a:t>детей до 3-х лет</a:t>
            </a:r>
            <a:endParaRPr lang="ru-RU" sz="1000" b="1" dirty="0">
              <a:solidFill>
                <a:prstClr val="black"/>
              </a:solidFill>
              <a:latin typeface="Bookman Old Style" pitchFamily="18" charset="0"/>
            </a:endParaRPr>
          </a:p>
        </p:txBody>
      </p:sp>
      <p:sp>
        <p:nvSpPr>
          <p:cNvPr id="76" name="Прямоугольник 75"/>
          <p:cNvSpPr/>
          <p:nvPr/>
        </p:nvSpPr>
        <p:spPr>
          <a:xfrm>
            <a:off x="611560" y="3147814"/>
            <a:ext cx="1728192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000" b="1" dirty="0" smtClean="0">
                <a:latin typeface="Bookman Old Style" pitchFamily="18" charset="0"/>
              </a:rPr>
              <a:t>Формирование</a:t>
            </a:r>
          </a:p>
          <a:p>
            <a:pPr algn="ctr"/>
            <a:r>
              <a:rPr lang="ru-RU" sz="1000" b="1" dirty="0" smtClean="0">
                <a:latin typeface="Bookman Old Style" pitchFamily="18" charset="0"/>
              </a:rPr>
              <a:t>ключевых компетенций, необходимых для открытия домашних мини-яслей, </a:t>
            </a:r>
            <a:r>
              <a:rPr lang="ru-RU" sz="1000" b="1" dirty="0" smtClean="0">
                <a:latin typeface="Bookman Old Style" pitchFamily="18" charset="0"/>
              </a:rPr>
              <a:t>обеспечение </a:t>
            </a:r>
            <a:r>
              <a:rPr lang="ru-RU" sz="1000" b="1" dirty="0" err="1" smtClean="0">
                <a:latin typeface="Bookman Old Style" pitchFamily="18" charset="0"/>
              </a:rPr>
              <a:t>самозанятости</a:t>
            </a:r>
            <a:r>
              <a:rPr lang="ru-RU" sz="1000" b="1" dirty="0" smtClean="0">
                <a:latin typeface="Bookman Old Style" pitchFamily="18" charset="0"/>
              </a:rPr>
              <a:t> населения </a:t>
            </a:r>
            <a:endParaRPr lang="ru-RU" sz="1000" b="1" dirty="0">
              <a:latin typeface="Bookman Old Style" pitchFamily="18" charset="0"/>
            </a:endParaRPr>
          </a:p>
        </p:txBody>
      </p:sp>
      <p:sp>
        <p:nvSpPr>
          <p:cNvPr id="77" name="Прямоугольник 76"/>
          <p:cNvSpPr/>
          <p:nvPr/>
        </p:nvSpPr>
        <p:spPr>
          <a:xfrm>
            <a:off x="5436096" y="3219822"/>
            <a:ext cx="144016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000" b="1" dirty="0" smtClean="0">
                <a:latin typeface="Bookman Old Style" pitchFamily="18" charset="0"/>
              </a:rPr>
              <a:t>Расширение инфраструктуры сопровождения  семей с детьми раннего возраста в условиях цифровой экономики</a:t>
            </a:r>
            <a:endParaRPr lang="ru-RU" sz="1000" b="1" dirty="0">
              <a:latin typeface="Bookman Old Style" pitchFamily="18" charset="0"/>
            </a:endParaRPr>
          </a:p>
        </p:txBody>
      </p:sp>
      <p:sp>
        <p:nvSpPr>
          <p:cNvPr id="28" name="Стрелка вправо 27"/>
          <p:cNvSpPr/>
          <p:nvPr/>
        </p:nvSpPr>
        <p:spPr>
          <a:xfrm flipV="1">
            <a:off x="1043608" y="2787774"/>
            <a:ext cx="7488832" cy="4571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07532183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642924"/>
            <a:ext cx="9144000" cy="92622"/>
          </a:xfrm>
          <a:prstGeom prst="rect">
            <a:avLst/>
          </a:prstGeom>
          <a:solidFill>
            <a:schemeClr val="accent6">
              <a:lumMod val="75000"/>
              <a:alpha val="8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653" name="AutoShape 5" descr="https://s.pfst.net/2011.04/62393868306a7570edcd8252cee26d771e324d8a53_b.jpg"/>
          <p:cNvSpPr>
            <a:spLocks noChangeAspect="1" noChangeArrowheads="1"/>
          </p:cNvSpPr>
          <p:nvPr/>
        </p:nvSpPr>
        <p:spPr bwMode="auto">
          <a:xfrm>
            <a:off x="155575" y="-108347"/>
            <a:ext cx="304800" cy="2286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7655" name="AutoShape 7" descr="https://s.pfst.net/2011.04/62393868306a7570edcd8252cee26d771e324d8a53_b.jpg"/>
          <p:cNvSpPr>
            <a:spLocks noChangeAspect="1" noChangeArrowheads="1"/>
          </p:cNvSpPr>
          <p:nvPr/>
        </p:nvSpPr>
        <p:spPr bwMode="auto">
          <a:xfrm>
            <a:off x="155575" y="-108347"/>
            <a:ext cx="304800" cy="2286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7657" name="AutoShape 9" descr="https://s.pfst.net/2011.04/62393868306a7570edcd8252cee26d771e324d8a53_b.jpg"/>
          <p:cNvSpPr>
            <a:spLocks noChangeAspect="1" noChangeArrowheads="1"/>
          </p:cNvSpPr>
          <p:nvPr/>
        </p:nvSpPr>
        <p:spPr bwMode="auto">
          <a:xfrm>
            <a:off x="155575" y="-108347"/>
            <a:ext cx="304800" cy="2286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7659" name="AutoShape 11" descr="https://s.pfst.net/2011.04/62393868306a7570edcd8252cee26d771e324d8a53_b.jpg"/>
          <p:cNvSpPr>
            <a:spLocks noChangeAspect="1" noChangeArrowheads="1"/>
          </p:cNvSpPr>
          <p:nvPr/>
        </p:nvSpPr>
        <p:spPr bwMode="auto">
          <a:xfrm>
            <a:off x="155575" y="-108347"/>
            <a:ext cx="304800" cy="2286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7661" name="AutoShape 13" descr="https://s.pfst.net/2011.04/62393868306a7570edcd8252cee26d771e324d8a53_b.jpg"/>
          <p:cNvSpPr>
            <a:spLocks noChangeAspect="1" noChangeArrowheads="1"/>
          </p:cNvSpPr>
          <p:nvPr/>
        </p:nvSpPr>
        <p:spPr bwMode="auto">
          <a:xfrm>
            <a:off x="155575" y="-108347"/>
            <a:ext cx="304800" cy="2286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7665" name="AutoShape 17" descr="https://s.pfst.net/2011.04/62393868306a7570edcd8252cee26d771e324d8a53_b.jpg"/>
          <p:cNvSpPr>
            <a:spLocks noChangeAspect="1" noChangeArrowheads="1"/>
          </p:cNvSpPr>
          <p:nvPr/>
        </p:nvSpPr>
        <p:spPr bwMode="auto">
          <a:xfrm>
            <a:off x="155575" y="-108347"/>
            <a:ext cx="304800" cy="2286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7667" name="AutoShape 19" descr="https://s.pfst.net/2011.04/62393868306a7570edcd8252cee26d771e324d8a53_b.jpg"/>
          <p:cNvSpPr>
            <a:spLocks noChangeAspect="1" noChangeArrowheads="1"/>
          </p:cNvSpPr>
          <p:nvPr/>
        </p:nvSpPr>
        <p:spPr bwMode="auto">
          <a:xfrm>
            <a:off x="155575" y="-108347"/>
            <a:ext cx="304800" cy="2286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122" name="AutoShape 2" descr="https://st.depositphotos.com/1654249/1263/i/950/depositphotos_12630365-stock-photo-3d-business-man-showing-ok.jpg"/>
          <p:cNvSpPr>
            <a:spLocks noChangeAspect="1" noChangeArrowheads="1"/>
          </p:cNvSpPr>
          <p:nvPr/>
        </p:nvSpPr>
        <p:spPr bwMode="auto">
          <a:xfrm>
            <a:off x="155575" y="-108347"/>
            <a:ext cx="304800" cy="2286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5" name="Rectangle 1"/>
          <p:cNvSpPr>
            <a:spLocks noChangeArrowheads="1"/>
          </p:cNvSpPr>
          <p:nvPr/>
        </p:nvSpPr>
        <p:spPr bwMode="auto">
          <a:xfrm>
            <a:off x="1331640" y="693663"/>
            <a:ext cx="6696744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  <a:latin typeface="Book Antiqua" pitchFamily="18" charset="0"/>
              </a:rPr>
              <a:t>ПРОДУКТЫ ИННОВАЦИОННОГО ОБРАЗОВАТЕЛЬНОГО ПРОЕКТА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latin typeface="Book Antiqua" pitchFamily="18" charset="0"/>
              <a:cs typeface="Times New Roman" pitchFamily="18" charset="0"/>
            </a:endParaRPr>
          </a:p>
        </p:txBody>
      </p:sp>
      <p:grpSp>
        <p:nvGrpSpPr>
          <p:cNvPr id="8" name="Группа 7"/>
          <p:cNvGrpSpPr/>
          <p:nvPr/>
        </p:nvGrpSpPr>
        <p:grpSpPr>
          <a:xfrm>
            <a:off x="155575" y="1775886"/>
            <a:ext cx="2664296" cy="1617569"/>
            <a:chOff x="-324544" y="3003797"/>
            <a:chExt cx="2664296" cy="1617569"/>
          </a:xfrm>
        </p:grpSpPr>
        <p:sp>
          <p:nvSpPr>
            <p:cNvPr id="6" name="Овал 5"/>
            <p:cNvSpPr/>
            <p:nvPr/>
          </p:nvSpPr>
          <p:spPr>
            <a:xfrm>
              <a:off x="675792" y="3003797"/>
              <a:ext cx="663625" cy="663625"/>
            </a:xfrm>
            <a:prstGeom prst="ellipse">
              <a:avLst/>
            </a:prstGeom>
            <a:noFill/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400" b="1" dirty="0" smtClean="0">
                  <a:solidFill>
                    <a:schemeClr val="tx2"/>
                  </a:solidFill>
                </a:rPr>
                <a:t>1</a:t>
              </a:r>
              <a:endParaRPr lang="ru-RU" sz="2400" b="1" dirty="0">
                <a:solidFill>
                  <a:schemeClr val="tx2"/>
                </a:solidFill>
              </a:endParaRPr>
            </a:p>
          </p:txBody>
        </p:sp>
        <p:sp>
          <p:nvSpPr>
            <p:cNvPr id="7" name="Прямоугольник 6"/>
            <p:cNvSpPr/>
            <p:nvPr/>
          </p:nvSpPr>
          <p:spPr>
            <a:xfrm>
              <a:off x="-324544" y="3698036"/>
              <a:ext cx="2664296" cy="92333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dirty="0">
                  <a:latin typeface="Book Antiqua" pitchFamily="18" charset="0"/>
                </a:rPr>
                <a:t>электронный сервис по открытию домашних мини-яслей</a:t>
              </a:r>
              <a:endParaRPr lang="ru-RU" dirty="0"/>
            </a:p>
          </p:txBody>
        </p:sp>
      </p:grpSp>
      <p:grpSp>
        <p:nvGrpSpPr>
          <p:cNvPr id="11" name="Группа 10"/>
          <p:cNvGrpSpPr/>
          <p:nvPr/>
        </p:nvGrpSpPr>
        <p:grpSpPr>
          <a:xfrm>
            <a:off x="3020426" y="1799840"/>
            <a:ext cx="2808312" cy="2448565"/>
            <a:chOff x="3059832" y="3003797"/>
            <a:chExt cx="2808312" cy="2448565"/>
          </a:xfrm>
        </p:grpSpPr>
        <p:sp>
          <p:nvSpPr>
            <p:cNvPr id="18" name="Овал 17"/>
            <p:cNvSpPr/>
            <p:nvPr/>
          </p:nvSpPr>
          <p:spPr>
            <a:xfrm>
              <a:off x="4132176" y="3003797"/>
              <a:ext cx="663625" cy="663625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400" b="1" dirty="0">
                  <a:solidFill>
                    <a:schemeClr val="accent2"/>
                  </a:solidFill>
                </a:rPr>
                <a:t>2</a:t>
              </a:r>
            </a:p>
          </p:txBody>
        </p:sp>
        <p:sp>
          <p:nvSpPr>
            <p:cNvPr id="9" name="Прямоугольник 8"/>
            <p:cNvSpPr/>
            <p:nvPr/>
          </p:nvSpPr>
          <p:spPr>
            <a:xfrm>
              <a:off x="3059832" y="3698036"/>
              <a:ext cx="2808312" cy="175432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dirty="0">
                  <a:latin typeface="Book Antiqua" pitchFamily="18" charset="0"/>
                </a:rPr>
                <a:t>электронный сервис по психолого-педагогическому сопровождению семей с детьми раннего возраста</a:t>
              </a:r>
            </a:p>
          </p:txBody>
        </p:sp>
      </p:grpSp>
      <p:grpSp>
        <p:nvGrpSpPr>
          <p:cNvPr id="12" name="Группа 11"/>
          <p:cNvGrpSpPr/>
          <p:nvPr/>
        </p:nvGrpSpPr>
        <p:grpSpPr>
          <a:xfrm>
            <a:off x="5868144" y="1845926"/>
            <a:ext cx="3301562" cy="2725564"/>
            <a:chOff x="5950958" y="3003797"/>
            <a:chExt cx="3301562" cy="2725564"/>
          </a:xfrm>
          <a:noFill/>
        </p:grpSpPr>
        <p:sp>
          <p:nvSpPr>
            <p:cNvPr id="19" name="Овал 18"/>
            <p:cNvSpPr/>
            <p:nvPr/>
          </p:nvSpPr>
          <p:spPr>
            <a:xfrm>
              <a:off x="7364759" y="3003797"/>
              <a:ext cx="663625" cy="663625"/>
            </a:xfrm>
            <a:prstGeom prst="ellipse">
              <a:avLst/>
            </a:prstGeom>
            <a:grpFill/>
            <a:ln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400" b="1" dirty="0">
                  <a:solidFill>
                    <a:schemeClr val="accent5"/>
                  </a:solidFill>
                </a:rPr>
                <a:t>3</a:t>
              </a:r>
            </a:p>
          </p:txBody>
        </p:sp>
        <p:sp>
          <p:nvSpPr>
            <p:cNvPr id="10" name="Прямоугольник 9"/>
            <p:cNvSpPr/>
            <p:nvPr/>
          </p:nvSpPr>
          <p:spPr>
            <a:xfrm>
              <a:off x="5950958" y="3698036"/>
              <a:ext cx="3301562" cy="2031325"/>
            </a:xfrm>
            <a:prstGeom prst="rect">
              <a:avLst/>
            </a:prstGeom>
            <a:grpFill/>
          </p:spPr>
          <p:txBody>
            <a:bodyPr wrap="square">
              <a:spAutoFit/>
            </a:bodyPr>
            <a:lstStyle/>
            <a:p>
              <a:pPr algn="ctr"/>
              <a:r>
                <a:rPr lang="ru-RU" dirty="0">
                  <a:latin typeface="Book Antiqua" pitchFamily="18" charset="0"/>
                </a:rPr>
                <a:t>электронный </a:t>
              </a:r>
              <a:r>
                <a:rPr lang="ru-RU" dirty="0" smtClean="0">
                  <a:latin typeface="Book Antiqua" pitchFamily="18" charset="0"/>
                </a:rPr>
                <a:t>образовательный сервис программ повышения </a:t>
              </a:r>
              <a:r>
                <a:rPr lang="ru-RU" dirty="0">
                  <a:latin typeface="Book Antiqua" pitchFamily="18" charset="0"/>
                </a:rPr>
                <a:t>квалификации и профессиональной </a:t>
              </a:r>
              <a:r>
                <a:rPr lang="ru-RU" dirty="0" smtClean="0">
                  <a:latin typeface="Book Antiqua" pitchFamily="18" charset="0"/>
                </a:rPr>
                <a:t>переподготовки</a:t>
              </a:r>
              <a:endParaRPr lang="ru-RU" dirty="0">
                <a:latin typeface="Book Antiqua" pitchFamily="18" charset="0"/>
              </a:endParaRPr>
            </a:p>
            <a:p>
              <a:pPr algn="ctr"/>
              <a:endParaRPr lang="ru-RU" dirty="0">
                <a:latin typeface="Book Antiqua" pitchFamily="18" charset="0"/>
              </a:endParaRPr>
            </a:p>
          </p:txBody>
        </p:sp>
      </p:grpSp>
      <p:cxnSp>
        <p:nvCxnSpPr>
          <p:cNvPr id="14" name="Прямая соединительная линия 13"/>
          <p:cNvCxnSpPr/>
          <p:nvPr/>
        </p:nvCxnSpPr>
        <p:spPr>
          <a:xfrm>
            <a:off x="2755065" y="1784955"/>
            <a:ext cx="0" cy="18002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единительная линия 27"/>
          <p:cNvCxnSpPr/>
          <p:nvPr/>
        </p:nvCxnSpPr>
        <p:spPr>
          <a:xfrm>
            <a:off x="5796136" y="1755627"/>
            <a:ext cx="0" cy="18002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642924"/>
            <a:ext cx="9144000" cy="92622"/>
          </a:xfrm>
          <a:prstGeom prst="rect">
            <a:avLst/>
          </a:prstGeom>
          <a:solidFill>
            <a:schemeClr val="accent6">
              <a:lumMod val="75000"/>
              <a:alpha val="8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653" name="AutoShape 5" descr="https://s.pfst.net/2011.04/62393868306a7570edcd8252cee26d771e324d8a53_b.jpg"/>
          <p:cNvSpPr>
            <a:spLocks noChangeAspect="1" noChangeArrowheads="1"/>
          </p:cNvSpPr>
          <p:nvPr/>
        </p:nvSpPr>
        <p:spPr bwMode="auto">
          <a:xfrm>
            <a:off x="155575" y="-108347"/>
            <a:ext cx="304800" cy="2286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7655" name="AutoShape 7" descr="https://s.pfst.net/2011.04/62393868306a7570edcd8252cee26d771e324d8a53_b.jpg"/>
          <p:cNvSpPr>
            <a:spLocks noChangeAspect="1" noChangeArrowheads="1"/>
          </p:cNvSpPr>
          <p:nvPr/>
        </p:nvSpPr>
        <p:spPr bwMode="auto">
          <a:xfrm>
            <a:off x="155575" y="-108347"/>
            <a:ext cx="304800" cy="2286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7657" name="AutoShape 9" descr="https://s.pfst.net/2011.04/62393868306a7570edcd8252cee26d771e324d8a53_b.jpg"/>
          <p:cNvSpPr>
            <a:spLocks noChangeAspect="1" noChangeArrowheads="1"/>
          </p:cNvSpPr>
          <p:nvPr/>
        </p:nvSpPr>
        <p:spPr bwMode="auto">
          <a:xfrm>
            <a:off x="155575" y="-108347"/>
            <a:ext cx="304800" cy="2286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7659" name="AutoShape 11" descr="https://s.pfst.net/2011.04/62393868306a7570edcd8252cee26d771e324d8a53_b.jpg"/>
          <p:cNvSpPr>
            <a:spLocks noChangeAspect="1" noChangeArrowheads="1"/>
          </p:cNvSpPr>
          <p:nvPr/>
        </p:nvSpPr>
        <p:spPr bwMode="auto">
          <a:xfrm>
            <a:off x="155575" y="-108347"/>
            <a:ext cx="304800" cy="2286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7661" name="AutoShape 13" descr="https://s.pfst.net/2011.04/62393868306a7570edcd8252cee26d771e324d8a53_b.jpg"/>
          <p:cNvSpPr>
            <a:spLocks noChangeAspect="1" noChangeArrowheads="1"/>
          </p:cNvSpPr>
          <p:nvPr/>
        </p:nvSpPr>
        <p:spPr bwMode="auto">
          <a:xfrm>
            <a:off x="155575" y="-108347"/>
            <a:ext cx="304800" cy="2286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7665" name="AutoShape 17" descr="https://s.pfst.net/2011.04/62393868306a7570edcd8252cee26d771e324d8a53_b.jpg"/>
          <p:cNvSpPr>
            <a:spLocks noChangeAspect="1" noChangeArrowheads="1"/>
          </p:cNvSpPr>
          <p:nvPr/>
        </p:nvSpPr>
        <p:spPr bwMode="auto">
          <a:xfrm>
            <a:off x="155575" y="-108347"/>
            <a:ext cx="304800" cy="2286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7667" name="AutoShape 19" descr="https://s.pfst.net/2011.04/62393868306a7570edcd8252cee26d771e324d8a53_b.jpg"/>
          <p:cNvSpPr>
            <a:spLocks noChangeAspect="1" noChangeArrowheads="1"/>
          </p:cNvSpPr>
          <p:nvPr/>
        </p:nvSpPr>
        <p:spPr bwMode="auto">
          <a:xfrm>
            <a:off x="155575" y="-108347"/>
            <a:ext cx="304800" cy="2286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4" name="Rectangle 1"/>
          <p:cNvSpPr>
            <a:spLocks noChangeArrowheads="1"/>
          </p:cNvSpPr>
          <p:nvPr/>
        </p:nvSpPr>
        <p:spPr bwMode="auto">
          <a:xfrm>
            <a:off x="1331640" y="847551"/>
            <a:ext cx="669674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indent="34290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  <a:latin typeface="Book Antiqua" pitchFamily="18" charset="0"/>
              </a:rPr>
              <a:t>ОЖИДАЕМЫЕ ВНЕШНИЕ ЭФФЕКТЫ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latin typeface="Book Antiqua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0" y="3056865"/>
            <a:ext cx="2966655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dirty="0">
                <a:latin typeface="Book Antiqua" pitchFamily="18" charset="0"/>
              </a:rPr>
              <a:t>Снижение социальной напряженности, вызванной нехваткой мест для детей раннего возраста в дошкольных образовательных </a:t>
            </a:r>
            <a:r>
              <a:rPr lang="ru-RU" sz="1400" dirty="0" smtClean="0">
                <a:latin typeface="Book Antiqua" pitchFamily="18" charset="0"/>
              </a:rPr>
              <a:t>организациях</a:t>
            </a:r>
            <a:endParaRPr lang="ru-RU" sz="1400" dirty="0">
              <a:latin typeface="Book Antiqua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140968" y="3058383"/>
            <a:ext cx="2862064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dirty="0">
                <a:latin typeface="Book Antiqua" pitchFamily="18" charset="0"/>
              </a:rPr>
              <a:t>Расширение инфраструктуры психолого-педагогического сопровождения  семей с детьми раннего возраста в условиях цифровой экономики</a:t>
            </a:r>
            <a:endParaRPr lang="ru-RU" sz="14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6300192" y="3058383"/>
            <a:ext cx="2843808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dirty="0">
                <a:latin typeface="Book Antiqua" pitchFamily="18" charset="0"/>
              </a:rPr>
              <a:t>Обеспечение </a:t>
            </a:r>
            <a:r>
              <a:rPr lang="ru-RU" sz="1400" dirty="0" err="1">
                <a:latin typeface="Book Antiqua" pitchFamily="18" charset="0"/>
              </a:rPr>
              <a:t>самозанятости</a:t>
            </a:r>
            <a:r>
              <a:rPr lang="ru-RU" sz="1400" dirty="0">
                <a:latin typeface="Book Antiqua" pitchFamily="18" charset="0"/>
              </a:rPr>
              <a:t> населения на основе освоения программ профессиональной переподготовки и повышения квалификации</a:t>
            </a:r>
            <a:endParaRPr lang="ru-RU" sz="1400" dirty="0"/>
          </a:p>
        </p:txBody>
      </p:sp>
      <p:pic>
        <p:nvPicPr>
          <p:cNvPr id="5122" name="Picture 2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458" y="1635646"/>
            <a:ext cx="1671737" cy="125380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ÐÐ°ÑÑÐ¸Ð½ÐºÐ¸ Ð¿Ð¾ Ð·Ð°Ð¿ÑÐ¾ÑÑ Ð¿Ð¾Ð²ÑÑÐµÐ½Ð¸Ðµ ÐºÐ²Ð°Ð»Ð¸ÑÐ¸ÐºÐ°ÑÐ¸Ð¸ ICON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886227" y="1635646"/>
            <a:ext cx="1671737" cy="121019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ÐÐ°ÑÑÐ¸Ð½ÐºÐ¸ Ð¿Ð¾ Ð·Ð°Ð¿ÑÐ¾ÑÑ ÑÐµÐ¼ÑÑ Ñ Ð´ÐµÑÑÐ¼Ð¸ 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7128" y="1679256"/>
            <a:ext cx="1589744" cy="121019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1547</TotalTime>
  <Words>702</Words>
  <Application>Microsoft Office PowerPoint</Application>
  <PresentationFormat>Экран (16:9)</PresentationFormat>
  <Paragraphs>79</Paragraphs>
  <Slides>11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ДОРОЖНАЯ КАРТА  </vt:lpstr>
      <vt:lpstr>Слайд 8</vt:lpstr>
      <vt:lpstr>Слайд 9</vt:lpstr>
      <vt:lpstr>КОМАНДА ПРОЕКТА</vt:lpstr>
      <vt:lpstr>Слайд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Design</dc:creator>
  <cp:lastModifiedBy>209</cp:lastModifiedBy>
  <cp:revision>181</cp:revision>
  <dcterms:created xsi:type="dcterms:W3CDTF">2016-03-22T14:37:38Z</dcterms:created>
  <dcterms:modified xsi:type="dcterms:W3CDTF">2018-09-07T08:50:18Z</dcterms:modified>
</cp:coreProperties>
</file>