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77" r:id="rId3"/>
    <p:sldId id="259" r:id="rId4"/>
    <p:sldId id="261" r:id="rId5"/>
    <p:sldId id="262" r:id="rId6"/>
    <p:sldId id="28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8" r:id="rId15"/>
    <p:sldId id="279" r:id="rId16"/>
    <p:sldId id="270" r:id="rId17"/>
    <p:sldId id="274" r:id="rId18"/>
    <p:sldId id="281" r:id="rId19"/>
    <p:sldId id="272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51F28-674D-4356-80CB-F17ED65D7617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F0F03-E750-469F-A827-68256794D1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1C7AF-25BA-4396-816C-F102B3B39AE6}" type="datetimeFigureOut">
              <a:rPr lang="ru-RU" smtClean="0"/>
              <a:pPr/>
              <a:t>19.02.2013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75533-0535-4016-B5D8-A1D927791D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0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.png"/><Relationship Id="rId10" Type="http://schemas.openxmlformats.org/officeDocument/2006/relationships/oleObject" Target="../embeddings/_____Microsoft_Office_Excel_97-20036.xls"/><Relationship Id="rId4" Type="http://schemas.openxmlformats.org/officeDocument/2006/relationships/image" Target="../media/image2.png"/><Relationship Id="rId9" Type="http://schemas.openxmlformats.org/officeDocument/2006/relationships/oleObject" Target="../embeddings/_____Microsoft_Office_Excel_97-20035.xls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1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2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oleObject" Target="../embeddings/_____Microsoft_Office_Excel_97-20037.xls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4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5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6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7.xml"/><Relationship Id="rId7" Type="http://schemas.openxmlformats.org/officeDocument/2006/relationships/hyperlink" Target="http://img1.liveinternet.ru/images/foto/b/0/83/1380083/f_3429377.gif" TargetMode="External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8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34.jpe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9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0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6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.jpeg"/><Relationship Id="rId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8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.png"/><Relationship Id="rId10" Type="http://schemas.openxmlformats.org/officeDocument/2006/relationships/oleObject" Target="../embeddings/_____Microsoft_Office_Excel_97-20032.xls"/><Relationship Id="rId4" Type="http://schemas.openxmlformats.org/officeDocument/2006/relationships/image" Target="../media/image2.png"/><Relationship Id="rId9" Type="http://schemas.openxmlformats.org/officeDocument/2006/relationships/oleObject" Target="../embeddings/_____Microsoft_Office_Excel_97-20031.xls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9.xml"/><Relationship Id="rId7" Type="http://schemas.openxmlformats.org/officeDocument/2006/relationships/hyperlink" Target="http://img1.liveinternet.ru/images/foto/b/0/83/1380083/f_3429377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.png"/><Relationship Id="rId10" Type="http://schemas.openxmlformats.org/officeDocument/2006/relationships/oleObject" Target="../embeddings/_____Microsoft_Office_Excel_97-20034.xls"/><Relationship Id="rId4" Type="http://schemas.openxmlformats.org/officeDocument/2006/relationships/image" Target="../media/image2.png"/><Relationship Id="rId9" Type="http://schemas.openxmlformats.org/officeDocument/2006/relationships/oleObject" Target="../embeddings/_____Microsoft_Office_Excel_97-20033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026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979712" y="1844824"/>
            <a:ext cx="52565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работе Совета молодых ученых ФЭИ «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Госуниверситет-УНПК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2012 год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83768" y="4077072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Председатель Совета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молодых ученых ФЭИ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Маслова И.А.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1266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476672"/>
            <a:ext cx="547260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4.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личного рейтинга членов Совета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827584" y="1124744"/>
            <a:ext cx="4204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рейтинг </a:t>
            </a:r>
            <a:r>
              <a:rPr lang="ru-RU" b="1" dirty="0"/>
              <a:t>старших преподавателей и ассистентов </a:t>
            </a:r>
            <a:r>
              <a:rPr lang="ru-RU" b="1" dirty="0" smtClean="0"/>
              <a:t>ФЭИ за прошлый год</a:t>
            </a:r>
            <a:endParaRPr lang="ru-RU" dirty="0"/>
          </a:p>
        </p:txBody>
      </p:sp>
      <p:graphicFrame>
        <p:nvGraphicFramePr>
          <p:cNvPr id="18" name="Диаграмма 1"/>
          <p:cNvGraphicFramePr>
            <a:graphicFrameLocks/>
          </p:cNvGraphicFramePr>
          <p:nvPr/>
        </p:nvGraphicFramePr>
        <p:xfrm>
          <a:off x="827584" y="1700808"/>
          <a:ext cx="4166765" cy="1944141"/>
        </p:xfrm>
        <a:graphic>
          <a:graphicData uri="http://schemas.openxmlformats.org/presentationml/2006/ole">
            <p:oleObj spid="_x0000_s11268" name="Диаграмма" r:id="rId9" imgW="4771980" imgH="2257425" progId="Excel.Sheet.8">
              <p:embed/>
            </p:oleObj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4329112" y="3429000"/>
            <a:ext cx="48148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Действующий рейтинг старших преподавателей и ассистентов ФЭИ</a:t>
            </a:r>
            <a:endParaRPr lang="ru-RU" dirty="0"/>
          </a:p>
        </p:txBody>
      </p:sp>
      <p:graphicFrame>
        <p:nvGraphicFramePr>
          <p:cNvPr id="11269" name="Object 6"/>
          <p:cNvGraphicFramePr>
            <a:graphicFrameLocks/>
          </p:cNvGraphicFramePr>
          <p:nvPr/>
        </p:nvGraphicFramePr>
        <p:xfrm>
          <a:off x="3707904" y="4149080"/>
          <a:ext cx="5048250" cy="2239963"/>
        </p:xfrm>
        <a:graphic>
          <a:graphicData uri="http://schemas.openxmlformats.org/presentationml/2006/ole">
            <p:oleObj spid="_x0000_s11269" name="Диаграмма" r:id="rId10" imgW="5038740" imgH="223828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34818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32656"/>
            <a:ext cx="5112568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5. Взаимодействие с общественными организациями России и зарубежных стран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1124744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Участие в заседании Совета молодых ученых Орловской области</a:t>
            </a:r>
          </a:p>
          <a:p>
            <a:r>
              <a:rPr lang="ru-RU" dirty="0" smtClean="0"/>
              <a:t>04 мая 2012 года на территории Орловского государственного аграрного университета было проведено расширенное заседание Совета молодых ученых Орловской области, на котором </a:t>
            </a:r>
            <a:r>
              <a:rPr lang="ru-RU" dirty="0" err="1" smtClean="0"/>
              <a:t>присутсвовали</a:t>
            </a:r>
            <a:r>
              <a:rPr lang="ru-RU" dirty="0" smtClean="0"/>
              <a:t> Председатель Совета молодых ученых Финансово-экономического института Госуниверситета - УНПК - </a:t>
            </a:r>
            <a:r>
              <a:rPr lang="ru-RU" b="1" dirty="0" err="1" smtClean="0"/>
              <a:t>д.э.н</a:t>
            </a:r>
            <a:r>
              <a:rPr lang="ru-RU" b="1" dirty="0" smtClean="0"/>
              <a:t>., профессор Ирина Алексеевна Маслова </a:t>
            </a:r>
            <a:r>
              <a:rPr lang="ru-RU" dirty="0" smtClean="0"/>
              <a:t>и член Правления Совета молодых ученых Финансово-экономического института Госуниверситета - УНПК - </a:t>
            </a:r>
            <a:r>
              <a:rPr lang="ru-RU" b="1" dirty="0" err="1" smtClean="0"/>
              <a:t>д.э.н</a:t>
            </a:r>
            <a:r>
              <a:rPr lang="ru-RU" b="1" dirty="0" smtClean="0"/>
              <a:t>., профессор Марина Владимировна Васильева</a:t>
            </a:r>
            <a:endParaRPr lang="ru-RU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3356992"/>
            <a:ext cx="2867010" cy="337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3356992"/>
            <a:ext cx="4605155" cy="2711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3584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760" y="548680"/>
            <a:ext cx="4680519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6. Редакционно-издательская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1835696" y="1412776"/>
            <a:ext cx="6313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Публикации молодых ученых СМУ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ФЭИ за 2012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44" name="Диаграмма 5"/>
          <p:cNvGraphicFramePr>
            <a:graphicFrameLocks/>
          </p:cNvGraphicFramePr>
          <p:nvPr/>
        </p:nvGraphicFramePr>
        <p:xfrm>
          <a:off x="1475656" y="1988840"/>
          <a:ext cx="7484567" cy="4279900"/>
        </p:xfrm>
        <a:graphic>
          <a:graphicData uri="http://schemas.openxmlformats.org/presentationml/2006/ole">
            <p:oleObj spid="_x0000_s35844" name="Диаграмма" r:id="rId9" imgW="8334360" imgH="427681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36866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548680"/>
            <a:ext cx="4104456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1124744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II ежегодный Молодежный интеллектуальный конкурс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"Орел - из глубины веков"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Игра-путешествие: "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И.С. Тургенев, И.А. Бунин, Л.Н. Андреев– писатели-орловцы"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19872" y="2348880"/>
            <a:ext cx="214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9-27 апреля 2012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2708920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16 мая 2012 года прошло торжественное закрытие второго интеллектуального конкурса "Орел - из глубины веков".</a:t>
            </a:r>
          </a:p>
          <a:p>
            <a:r>
              <a:rPr lang="ru-RU" dirty="0" smtClean="0"/>
              <a:t>С приветственным словом выступила директор ОГУК «Орловский объединенный государственный литературный музей И.С. Тургенева» В.В. Ефремова.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59610" y="3140968"/>
            <a:ext cx="4884390" cy="339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7885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548680"/>
            <a:ext cx="4104456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7584" y="1340768"/>
            <a:ext cx="4248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 был поддержан Управлением по делам молодежи и взаимодействию с общественными организациями администрации г. Орла. На торжественном закрытии присутствовала заместитель О.С. Варакиной - Т.Ю. Свиридова. </a:t>
            </a:r>
            <a:endParaRPr lang="ru-RU" dirty="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1052735"/>
            <a:ext cx="3456384" cy="303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5292080" y="4509120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2012 году в конкурсе помимо студентов приняли участие школьники и учащиеся колледжей. Для них были предусмотрены отдельные номинации и призы</a:t>
            </a:r>
            <a:endParaRPr lang="ru-RU" dirty="0"/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5656" y="3861048"/>
            <a:ext cx="376545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7987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548680"/>
            <a:ext cx="4104456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5576" y="1124744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 итогам конкурса наиболее активные участники были награждены грамотами лауреатов, а победители также удостоены ценных призов.</a:t>
            </a:r>
            <a:endParaRPr lang="ru-RU" dirty="0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2348880"/>
            <a:ext cx="371561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4860032" y="1340768"/>
            <a:ext cx="4283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/>
              <a:t>Победители конкурса среди студентов:</a:t>
            </a:r>
            <a:endParaRPr lang="ru-RU" sz="1400" dirty="0" smtClean="0"/>
          </a:p>
          <a:p>
            <a:r>
              <a:rPr lang="ru-RU" sz="1400" b="1" dirty="0" smtClean="0"/>
              <a:t>1 место:</a:t>
            </a:r>
            <a:endParaRPr lang="ru-RU" sz="1400" dirty="0" smtClean="0"/>
          </a:p>
          <a:p>
            <a:r>
              <a:rPr lang="ru-RU" sz="1400" dirty="0" err="1" smtClean="0"/>
              <a:t>Хубулова</a:t>
            </a:r>
            <a:r>
              <a:rPr lang="ru-RU" sz="1400" dirty="0" smtClean="0"/>
              <a:t> Тамара, Госуниверситет – УНПК, гр. 31-Э(б);</a:t>
            </a:r>
          </a:p>
          <a:p>
            <a:r>
              <a:rPr lang="ru-RU" sz="1400" dirty="0" smtClean="0"/>
              <a:t>Лыкова Алина, Госуниверситет – УНПК, гр. 31-ЛГ;</a:t>
            </a:r>
          </a:p>
          <a:p>
            <a:r>
              <a:rPr lang="ru-RU" sz="1400" dirty="0" err="1" smtClean="0"/>
              <a:t>Потлова</a:t>
            </a:r>
            <a:r>
              <a:rPr lang="ru-RU" sz="1400" dirty="0" smtClean="0"/>
              <a:t> Татьяна, Госуниверситет – УНПК, гр. 21-ПО.</a:t>
            </a:r>
          </a:p>
          <a:p>
            <a:r>
              <a:rPr lang="ru-RU" sz="1400" b="1" dirty="0" smtClean="0"/>
              <a:t>2 место:</a:t>
            </a:r>
            <a:endParaRPr lang="ru-RU" sz="1400" dirty="0" smtClean="0"/>
          </a:p>
          <a:p>
            <a:r>
              <a:rPr lang="ru-RU" sz="1400" dirty="0" smtClean="0"/>
              <a:t>Королева Анастасия, Госуниверситет – УНПК, гр. 31-МЭ.</a:t>
            </a:r>
          </a:p>
          <a:p>
            <a:r>
              <a:rPr lang="ru-RU" sz="1400" b="1" dirty="0" smtClean="0"/>
              <a:t>3 место:</a:t>
            </a:r>
            <a:endParaRPr lang="ru-RU" sz="1400" dirty="0" smtClean="0"/>
          </a:p>
          <a:p>
            <a:r>
              <a:rPr lang="ru-RU" sz="1400" dirty="0" smtClean="0"/>
              <a:t>Бабкина Екатерина, Госуниверситет – УНПК, гр. 51-Б.</a:t>
            </a:r>
          </a:p>
          <a:p>
            <a:r>
              <a:rPr lang="ru-RU" sz="1400" b="1" dirty="0" smtClean="0"/>
              <a:t>Конкурс видеороликов:</a:t>
            </a:r>
            <a:endParaRPr lang="ru-RU" sz="1400" dirty="0" smtClean="0"/>
          </a:p>
          <a:p>
            <a:r>
              <a:rPr lang="ru-RU" sz="1400" dirty="0" smtClean="0"/>
              <a:t>Группа 21-Б, Госуниверситет – УНПК (Больших Т., </a:t>
            </a:r>
            <a:r>
              <a:rPr lang="ru-RU" sz="1400" dirty="0" err="1" smtClean="0"/>
              <a:t>Поздняк</a:t>
            </a:r>
            <a:r>
              <a:rPr lang="ru-RU" sz="1400" dirty="0" smtClean="0"/>
              <a:t> Е., Чухонцев К.).</a:t>
            </a:r>
          </a:p>
          <a:p>
            <a:r>
              <a:rPr lang="ru-RU" sz="1400" b="1" u="sng" dirty="0" smtClean="0"/>
              <a:t>Победители конкурса среди учеников:</a:t>
            </a:r>
            <a:endParaRPr lang="ru-RU" sz="1400" dirty="0" smtClean="0"/>
          </a:p>
          <a:p>
            <a:r>
              <a:rPr lang="ru-RU" sz="1400" b="1" dirty="0" smtClean="0"/>
              <a:t>1 место:</a:t>
            </a:r>
            <a:endParaRPr lang="ru-RU" sz="1400" dirty="0" smtClean="0"/>
          </a:p>
          <a:p>
            <a:r>
              <a:rPr lang="ru-RU" sz="1400" dirty="0" smtClean="0"/>
              <a:t>Шумакова Алина, Орловское художественное училище;</a:t>
            </a:r>
          </a:p>
          <a:p>
            <a:r>
              <a:rPr lang="ru-RU" sz="1400" dirty="0" smtClean="0"/>
              <a:t>Медведева Дарья, средняя школа №10, класс 8а.</a:t>
            </a:r>
          </a:p>
          <a:p>
            <a:r>
              <a:rPr lang="ru-RU" sz="1400" b="1" dirty="0" smtClean="0"/>
              <a:t>2 место:</a:t>
            </a:r>
            <a:endParaRPr lang="ru-RU" sz="1400" dirty="0" smtClean="0"/>
          </a:p>
          <a:p>
            <a:r>
              <a:rPr lang="ru-RU" sz="1400" dirty="0" smtClean="0"/>
              <a:t>Васильева Дарья, лицей №22, класс 6а.</a:t>
            </a:r>
          </a:p>
          <a:p>
            <a:r>
              <a:rPr lang="ru-RU" sz="1400" b="1" dirty="0" smtClean="0"/>
              <a:t>3 место:</a:t>
            </a:r>
            <a:endParaRPr lang="ru-RU" sz="1400" dirty="0" smtClean="0"/>
          </a:p>
          <a:p>
            <a:r>
              <a:rPr lang="ru-RU" sz="1400" dirty="0" smtClean="0"/>
              <a:t>Пахомова Анастасия, школа №37, класс 7а.</a:t>
            </a:r>
          </a:p>
          <a:p>
            <a:r>
              <a:rPr lang="ru-RU" sz="1400" b="1" dirty="0" smtClean="0"/>
              <a:t>Фотоконкурс:</a:t>
            </a:r>
            <a:endParaRPr lang="ru-RU" sz="1400" dirty="0" smtClean="0"/>
          </a:p>
          <a:p>
            <a:r>
              <a:rPr lang="ru-RU" sz="1400" dirty="0" smtClean="0"/>
              <a:t>Ставцев Владимир, школа №10, класс 8а.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3789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5736" y="476672"/>
            <a:ext cx="4608512" cy="437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Развитие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международного сотрудничества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9592" y="1268760"/>
            <a:ext cx="7200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Организация курсов изучения английского языка для членов СМУ:</a:t>
            </a:r>
          </a:p>
          <a:p>
            <a:pPr>
              <a:buFontTx/>
              <a:buChar char="-"/>
            </a:pPr>
            <a:r>
              <a:rPr lang="ru-RU" dirty="0" smtClean="0"/>
              <a:t>Начальный уровень;</a:t>
            </a:r>
          </a:p>
          <a:p>
            <a:pPr>
              <a:buFontTx/>
              <a:buChar char="-"/>
            </a:pPr>
            <a:r>
              <a:rPr lang="ru-RU" dirty="0" smtClean="0"/>
              <a:t>Продвинутый уровень.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99592" y="2348880"/>
            <a:ext cx="7200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Участие в зарубежных  конференциях с публикацией в зарубежных периодических изданиях: Болгария, Чехия</a:t>
            </a:r>
            <a:endParaRPr lang="ru-RU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3284984"/>
            <a:ext cx="2016224" cy="283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3501008"/>
            <a:ext cx="2016224" cy="28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4208" y="3645024"/>
            <a:ext cx="2160240" cy="293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4608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548680"/>
            <a:ext cx="568863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Вовлечение студентов в общественную и научную жизнь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10527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Посещение музея им Лескова 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1412776"/>
            <a:ext cx="425740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1556792"/>
            <a:ext cx="3999827" cy="254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5580112" y="119675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Посещение музея им Тургенева</a:t>
            </a:r>
            <a:endParaRPr lang="ru-RU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221088"/>
            <a:ext cx="3628225" cy="251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03648" y="4077072"/>
            <a:ext cx="356797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0035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548680"/>
            <a:ext cx="568863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Вовлечение студентов в общественную и научную жизнь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10527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Чтение рассказа И.С. Тургенева «Льгов»</a:t>
            </a:r>
            <a:endParaRPr lang="ru-RU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1400708"/>
            <a:ext cx="3672408" cy="305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1412776"/>
            <a:ext cx="444169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4461076"/>
            <a:ext cx="4309889" cy="239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4403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602128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Научно-исследовательские междисциплинарные стажировки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331640" y="112474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Практикоориентированная</a:t>
            </a:r>
            <a:r>
              <a:rPr lang="ru-RU" dirty="0" smtClean="0"/>
              <a:t> профессиональная стажировка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55576" y="1556792"/>
            <a:ext cx="3456384" cy="3447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Специалитет</a:t>
            </a:r>
          </a:p>
          <a:p>
            <a:r>
              <a:rPr lang="ru-RU" dirty="0" smtClean="0"/>
              <a:t>1 курс:</a:t>
            </a:r>
          </a:p>
          <a:p>
            <a:r>
              <a:rPr lang="ru-RU" dirty="0" smtClean="0"/>
              <a:t>учебная практика</a:t>
            </a:r>
          </a:p>
          <a:p>
            <a:r>
              <a:rPr lang="ru-RU" dirty="0" smtClean="0"/>
              <a:t>производственная практика</a:t>
            </a:r>
          </a:p>
          <a:p>
            <a:r>
              <a:rPr lang="ru-RU" dirty="0" smtClean="0"/>
              <a:t> 3 курс:</a:t>
            </a:r>
          </a:p>
          <a:p>
            <a:r>
              <a:rPr lang="ru-RU" dirty="0" smtClean="0"/>
              <a:t>экономическая практика</a:t>
            </a:r>
          </a:p>
          <a:p>
            <a:r>
              <a:rPr lang="ru-RU" dirty="0" smtClean="0"/>
              <a:t>производственная практика</a:t>
            </a:r>
          </a:p>
          <a:p>
            <a:r>
              <a:rPr lang="ru-RU" dirty="0" smtClean="0"/>
              <a:t> 4 курс:</a:t>
            </a:r>
          </a:p>
          <a:p>
            <a:r>
              <a:rPr lang="ru-RU" dirty="0" smtClean="0"/>
              <a:t>практика менеджмента</a:t>
            </a:r>
          </a:p>
          <a:p>
            <a:r>
              <a:rPr lang="ru-RU" dirty="0" smtClean="0"/>
              <a:t>производственная практика</a:t>
            </a:r>
          </a:p>
          <a:p>
            <a:r>
              <a:rPr lang="ru-RU" dirty="0" smtClean="0"/>
              <a:t> 5курс:</a:t>
            </a:r>
          </a:p>
          <a:p>
            <a:r>
              <a:rPr lang="ru-RU" dirty="0" smtClean="0"/>
              <a:t>преддипломная практика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99992" y="2924944"/>
            <a:ext cx="3763414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Магистратура</a:t>
            </a:r>
          </a:p>
          <a:p>
            <a:r>
              <a:rPr lang="ru-RU" dirty="0" smtClean="0"/>
              <a:t>1 курс:</a:t>
            </a:r>
          </a:p>
          <a:p>
            <a:r>
              <a:rPr lang="ru-RU" dirty="0" smtClean="0"/>
              <a:t>исследовательская практика</a:t>
            </a:r>
          </a:p>
          <a:p>
            <a:r>
              <a:rPr lang="ru-RU" dirty="0" smtClean="0"/>
              <a:t>учебно-ознакомительная практика</a:t>
            </a:r>
          </a:p>
          <a:p>
            <a:r>
              <a:rPr lang="ru-RU" dirty="0" smtClean="0"/>
              <a:t>2 курс:</a:t>
            </a:r>
          </a:p>
          <a:p>
            <a:r>
              <a:rPr lang="ru-RU" dirty="0" smtClean="0"/>
              <a:t>научно-исследовательская практика</a:t>
            </a:r>
          </a:p>
          <a:p>
            <a:r>
              <a:rPr lang="ru-RU" dirty="0" smtClean="0"/>
              <a:t>научно-педагогическая практика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499992" y="1556792"/>
            <a:ext cx="376341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Бакалавриат</a:t>
            </a:r>
          </a:p>
          <a:p>
            <a:r>
              <a:rPr lang="ru-RU" dirty="0" smtClean="0"/>
              <a:t>2 курс: производственная практика</a:t>
            </a:r>
          </a:p>
          <a:p>
            <a:r>
              <a:rPr lang="ru-RU" dirty="0" smtClean="0"/>
              <a:t>3 курс: производственная практика</a:t>
            </a:r>
          </a:p>
        </p:txBody>
      </p:sp>
      <p:sp>
        <p:nvSpPr>
          <p:cNvPr id="23" name="Левая фигурная скобка 22"/>
          <p:cNvSpPr/>
          <p:nvPr/>
        </p:nvSpPr>
        <p:spPr>
          <a:xfrm rot="16200000">
            <a:off x="4045632" y="1579104"/>
            <a:ext cx="980728" cy="770485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979712" y="260648"/>
            <a:ext cx="583264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Организация общественных мероприятий Совета в регионе с целью формирования положительного имиджа ФЭИ и Университета в целом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5325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979712" y="476673"/>
            <a:ext cx="5904657" cy="50405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СМУ ФЭИ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Госуниверситет-УНПК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76" y="1700808"/>
            <a:ext cx="1107996" cy="369331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Общее собрание Совета молодых ученых ФЭИ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Госуниверситет-УНПК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9752" y="1916832"/>
            <a:ext cx="2665412" cy="36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Правление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1760" y="4221088"/>
            <a:ext cx="2665412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Актив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11760" y="5517232"/>
            <a:ext cx="2665412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Члены Совета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08104" y="1412776"/>
            <a:ext cx="3095625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Председатель Совета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08104" y="1844824"/>
            <a:ext cx="30956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Заместитель Председателя Совета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08104" y="2564904"/>
            <a:ext cx="3095625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Ответственные за направления работы Совета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08104" y="3429000"/>
            <a:ext cx="3096344" cy="1754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Представители кафедр, курирующие научно-исследовательскую деятельность молодых ученых и информирующие их о мероприятиях Совета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08104" y="5445224"/>
            <a:ext cx="309634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Молодые ученые ФЭИ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Госуниверситет-УНПК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вступившие в состав Совета</a:t>
            </a:r>
          </a:p>
        </p:txBody>
      </p:sp>
      <p:cxnSp>
        <p:nvCxnSpPr>
          <p:cNvPr id="42" name="Прямая соединительная линия 41"/>
          <p:cNvCxnSpPr>
            <a:stCxn id="30" idx="3"/>
            <a:endCxn id="36" idx="1"/>
          </p:cNvCxnSpPr>
          <p:nvPr/>
        </p:nvCxnSpPr>
        <p:spPr>
          <a:xfrm flipV="1">
            <a:off x="5005164" y="1596926"/>
            <a:ext cx="50294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30" idx="3"/>
            <a:endCxn id="38" idx="1"/>
          </p:cNvCxnSpPr>
          <p:nvPr/>
        </p:nvCxnSpPr>
        <p:spPr>
          <a:xfrm>
            <a:off x="5005164" y="2100982"/>
            <a:ext cx="502940" cy="66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30" idx="3"/>
            <a:endCxn id="39" idx="1"/>
          </p:cNvCxnSpPr>
          <p:nvPr/>
        </p:nvCxnSpPr>
        <p:spPr>
          <a:xfrm>
            <a:off x="5005164" y="2100982"/>
            <a:ext cx="502940" cy="786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34" idx="3"/>
            <a:endCxn id="40" idx="1"/>
          </p:cNvCxnSpPr>
          <p:nvPr/>
        </p:nvCxnSpPr>
        <p:spPr>
          <a:xfrm flipV="1">
            <a:off x="5077172" y="4306094"/>
            <a:ext cx="430932" cy="99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35" idx="3"/>
            <a:endCxn id="41" idx="1"/>
          </p:cNvCxnSpPr>
          <p:nvPr/>
        </p:nvCxnSpPr>
        <p:spPr>
          <a:xfrm>
            <a:off x="5077172" y="5702176"/>
            <a:ext cx="430932" cy="204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11760" y="3140968"/>
            <a:ext cx="2665412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Ученый секретарь Совета</a:t>
            </a:r>
          </a:p>
        </p:txBody>
      </p:sp>
      <p:sp>
        <p:nvSpPr>
          <p:cNvPr id="55" name="Левая фигурная скобка 54"/>
          <p:cNvSpPr/>
          <p:nvPr/>
        </p:nvSpPr>
        <p:spPr>
          <a:xfrm>
            <a:off x="2051050" y="1556792"/>
            <a:ext cx="288925" cy="4751932"/>
          </a:xfrm>
          <a:prstGeom prst="leftBrace">
            <a:avLst>
              <a:gd name="adj1" fmla="val 2377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5120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1268760"/>
            <a:ext cx="662473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4" name="Picture 4" descr="J:\фотографии\задания\2\1DSC_99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1916832"/>
            <a:ext cx="6120680" cy="4413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307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79711" y="476250"/>
            <a:ext cx="5832649" cy="504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 Совета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576" y="1196752"/>
            <a:ext cx="7343775" cy="3603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Проведение ежегодной научной конференции молодых ученых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ФЭИ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584" y="1700808"/>
            <a:ext cx="7345362" cy="5762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Проведение тематических семинаров, круглых столов по вопросам, связанным с деятельностью молодых ученых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4509120"/>
            <a:ext cx="7343775" cy="358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7.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Конкурсная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4005064"/>
            <a:ext cx="7345363" cy="358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6. Редакционно-издательская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9632" y="3429000"/>
            <a:ext cx="7345362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5. Взаимодействие 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с общественными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организациями 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России </a:t>
            </a:r>
            <a:r>
              <a:rPr lang="ru-RU" sz="1600" dirty="0">
                <a:latin typeface="Times New Roman" pitchFamily="18" charset="0"/>
                <a:cs typeface="Calibri" pitchFamily="34" charset="0"/>
              </a:rPr>
              <a:t>и зарубежных стран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5616" y="2924944"/>
            <a:ext cx="7343775" cy="358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4.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личного рейтинга членов Совета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1600" y="2420888"/>
            <a:ext cx="7345363" cy="3603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3. Информационная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91680" y="5013176"/>
            <a:ext cx="7272808" cy="4377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Развитие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международного сотрудничества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35696" y="5589240"/>
            <a:ext cx="7200800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Вовлечение студентов в общественную и научную жизнь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9712" y="6165304"/>
            <a:ext cx="7164288" cy="5486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Организация общественных мероприятий Совета в регионе с целью формирования положительного имиджа ФЭИ и Университета в целом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512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7744" y="332656"/>
            <a:ext cx="554461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Проведение ежегодной научной конференции молодых ученых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ФЭИ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1196752"/>
            <a:ext cx="39079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932040" y="4293096"/>
            <a:ext cx="30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Тенденции и перспективы социально-экономического развития мирового сообщества</a:t>
            </a:r>
          </a:p>
          <a:p>
            <a:pPr algn="ctr"/>
            <a:r>
              <a:rPr lang="ru-RU" sz="2000" dirty="0" smtClean="0"/>
              <a:t>27-28 февраля 2013 года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076056" y="1556792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"Экономическая глобализация и тенденции инновационного развития национальной экономики«</a:t>
            </a:r>
          </a:p>
          <a:p>
            <a:pPr algn="ctr"/>
            <a:r>
              <a:rPr lang="ru-RU" dirty="0" smtClean="0"/>
              <a:t>1 марта 2012 года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555776" y="43651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печати</a:t>
            </a:r>
            <a:endParaRPr lang="ru-RU" dirty="0"/>
          </a:p>
        </p:txBody>
      </p:sp>
      <p:sp>
        <p:nvSpPr>
          <p:cNvPr id="27" name="Стрелка углом 26"/>
          <p:cNvSpPr/>
          <p:nvPr/>
        </p:nvSpPr>
        <p:spPr>
          <a:xfrm rot="10800000" flipH="1">
            <a:off x="2987824" y="4725144"/>
            <a:ext cx="1872208" cy="936104"/>
          </a:xfrm>
          <a:prstGeom prst="bentArrow">
            <a:avLst>
              <a:gd name="adj1" fmla="val 25000"/>
              <a:gd name="adj2" fmla="val 2797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7170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32656"/>
            <a:ext cx="54006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Проведение тематических семинаров, круглых столов по вопросам, связанным с деятельностью молодых ученых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3568" y="1124745"/>
            <a:ext cx="8280920" cy="2376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Совместный семинар ОАО "</a:t>
            </a:r>
            <a:r>
              <a:rPr lang="ru-RU" sz="1600" b="1" dirty="0" err="1" smtClean="0"/>
              <a:t>ВымпелКом</a:t>
            </a:r>
            <a:r>
              <a:rPr lang="ru-RU" sz="1600" b="1" dirty="0" smtClean="0"/>
              <a:t>" и Совета молодых ученых ФЭИ</a:t>
            </a:r>
            <a:endParaRPr lang="ru-RU" sz="1600" dirty="0" smtClean="0"/>
          </a:p>
          <a:p>
            <a:r>
              <a:rPr lang="ru-RU" sz="1600" dirty="0" smtClean="0"/>
              <a:t>27 сентября 2012 года был проведен Совместный семинар ОАО "</a:t>
            </a:r>
            <a:r>
              <a:rPr lang="ru-RU" sz="1600" dirty="0" err="1" smtClean="0"/>
              <a:t>ВымпелКом</a:t>
            </a:r>
            <a:r>
              <a:rPr lang="ru-RU" sz="1600" dirty="0" smtClean="0"/>
              <a:t>" и Совета молодых ученых ФЭИ, посвященный современным </a:t>
            </a:r>
            <a:r>
              <a:rPr lang="ru-RU" sz="1600" dirty="0" err="1" smtClean="0"/>
              <a:t>пиар-технологиям</a:t>
            </a:r>
            <a:r>
              <a:rPr lang="ru-RU" dirty="0" smtClean="0"/>
              <a:t>.</a:t>
            </a:r>
          </a:p>
          <a:p>
            <a:r>
              <a:rPr lang="ru-RU" sz="1600" dirty="0" smtClean="0"/>
              <a:t>Перед аудиторией студентов и членов Совета молодых ученых выступили:</a:t>
            </a:r>
          </a:p>
          <a:p>
            <a:r>
              <a:rPr lang="ru-RU" sz="1600" dirty="0" smtClean="0"/>
              <a:t>1. Гусева Наталья – старший менеджер по связям с общественностью Центрального региона ОАО «</a:t>
            </a:r>
            <a:r>
              <a:rPr lang="ru-RU" sz="1600" dirty="0" err="1" smtClean="0"/>
              <a:t>ВымпелКом</a:t>
            </a:r>
            <a:r>
              <a:rPr lang="ru-RU" sz="1600" dirty="0" smtClean="0"/>
              <a:t>». Ею был проведен мастер-класса по теме: «</a:t>
            </a:r>
            <a:r>
              <a:rPr lang="ru-RU" sz="1600" dirty="0" err="1" smtClean="0"/>
              <a:t>Инфо-поводы</a:t>
            </a:r>
            <a:r>
              <a:rPr lang="ru-RU" sz="1600" dirty="0" smtClean="0"/>
              <a:t>: как создать и как использовать».</a:t>
            </a:r>
          </a:p>
          <a:p>
            <a:r>
              <a:rPr lang="ru-RU" sz="1600" dirty="0" smtClean="0"/>
              <a:t>2.</a:t>
            </a:r>
            <a:r>
              <a:rPr lang="ru-RU" sz="1600" b="1" dirty="0" smtClean="0"/>
              <a:t> </a:t>
            </a:r>
            <a:r>
              <a:rPr lang="ru-RU" sz="1600" dirty="0" smtClean="0"/>
              <a:t>Симбирцева Ирина – менеджер по </a:t>
            </a:r>
            <a:r>
              <a:rPr lang="ru-RU" sz="1600" dirty="0" err="1" smtClean="0"/>
              <a:t>медиа-планированию</a:t>
            </a:r>
            <a:r>
              <a:rPr lang="ru-RU" sz="1600" dirty="0" smtClean="0"/>
              <a:t> Центрального региона ОАО «</a:t>
            </a:r>
            <a:r>
              <a:rPr lang="ru-RU" sz="1600" dirty="0" err="1" smtClean="0"/>
              <a:t>ВымпелКом</a:t>
            </a:r>
            <a:r>
              <a:rPr lang="ru-RU" sz="1600" dirty="0" smtClean="0"/>
              <a:t>». Ею был проведен мастер-класса по теме: «</a:t>
            </a:r>
            <a:r>
              <a:rPr lang="ru-RU" sz="1600" dirty="0" err="1" smtClean="0"/>
              <a:t>Бриф</a:t>
            </a:r>
            <a:r>
              <a:rPr lang="ru-RU" sz="1600" dirty="0" smtClean="0"/>
              <a:t> и брифинг».</a:t>
            </a:r>
            <a:endParaRPr lang="ru-RU" sz="1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3429000"/>
            <a:ext cx="3528391" cy="2462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73035" y="4004891"/>
            <a:ext cx="4670965" cy="285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80898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32656"/>
            <a:ext cx="540060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Проведение тематических семинаров, круглых столов по вопросам, связанным с деятельностью молодых ученых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7784" y="90872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Орловское отделение Сбербанка №8595</a:t>
            </a:r>
          </a:p>
          <a:p>
            <a:r>
              <a:rPr lang="ru-RU" dirty="0" smtClean="0"/>
              <a:t>Практический интерактивный семинар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55576" y="148478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Психолог отдела по работе с персоналом Федоровцева О.С.</a:t>
            </a:r>
          </a:p>
          <a:p>
            <a:r>
              <a:rPr lang="ru-RU" dirty="0" smtClean="0"/>
              <a:t>Начальник сектора оценки обучения и карьерного развития отдела по работе с персоналом, </a:t>
            </a:r>
            <a:r>
              <a:rPr lang="ru-RU" dirty="0" err="1" smtClean="0"/>
              <a:t>к.э.н</a:t>
            </a:r>
            <a:r>
              <a:rPr lang="ru-RU" dirty="0" smtClean="0"/>
              <a:t>. Журавлева И.О.</a:t>
            </a:r>
            <a:endParaRPr lang="ru-RU" dirty="0"/>
          </a:p>
        </p:txBody>
      </p:sp>
      <p:pic>
        <p:nvPicPr>
          <p:cNvPr id="80899" name="Picture 3" descr="J:\фотографии\работа\2012 сму сбер\1SAM_32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2420888"/>
            <a:ext cx="3225200" cy="252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1" name="Picture 5" descr="J:\фотографии\работа\2012 сму сбер\1SAM_33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2132856"/>
            <a:ext cx="3585160" cy="283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0" name="Picture 4" descr="J:\фотографии\работа\2012 сму сбер\1SAM_33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4221088"/>
            <a:ext cx="4173991" cy="251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8194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476672"/>
            <a:ext cx="4896544" cy="36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3. Информационная деятельность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1052736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Информационная поддержка страницы СМУ на сайте </a:t>
            </a:r>
            <a:r>
              <a:rPr lang="ru-RU" dirty="0" err="1" smtClean="0"/>
              <a:t>Госуниверситета-УНПК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1628800"/>
            <a:ext cx="6314814" cy="205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7664" y="3645024"/>
            <a:ext cx="6264696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9218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476672"/>
            <a:ext cx="547260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4.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личного рейтинга членов Совета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755576" y="1196752"/>
            <a:ext cx="518457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рейтинг </a:t>
            </a:r>
            <a:r>
              <a:rPr lang="ru-RU" b="1" dirty="0"/>
              <a:t>докторов наук </a:t>
            </a:r>
            <a:r>
              <a:rPr lang="ru-RU" b="1" dirty="0" smtClean="0"/>
              <a:t>ФЭИ за прошлый год</a:t>
            </a:r>
            <a:endParaRPr lang="ru-RU" dirty="0"/>
          </a:p>
        </p:txBody>
      </p:sp>
      <p:graphicFrame>
        <p:nvGraphicFramePr>
          <p:cNvPr id="18" name="Диаграмма 1"/>
          <p:cNvGraphicFramePr>
            <a:graphicFrameLocks/>
          </p:cNvGraphicFramePr>
          <p:nvPr/>
        </p:nvGraphicFramePr>
        <p:xfrm>
          <a:off x="1043608" y="1700808"/>
          <a:ext cx="4704242" cy="2041401"/>
        </p:xfrm>
        <a:graphic>
          <a:graphicData uri="http://schemas.openxmlformats.org/presentationml/2006/ole">
            <p:oleObj spid="_x0000_s9220" name="Диаграмма" r:id="rId9" imgW="4771980" imgH="2257425" progId="Excel.Sheet.8">
              <p:embed/>
            </p:oleObj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2555776" y="3789040"/>
            <a:ext cx="6386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Действующий рейтинг докторов наук ФЭИ</a:t>
            </a:r>
            <a:endParaRPr lang="ru-RU" dirty="0"/>
          </a:p>
        </p:txBody>
      </p:sp>
      <p:graphicFrame>
        <p:nvGraphicFramePr>
          <p:cNvPr id="9221" name="Object 6"/>
          <p:cNvGraphicFramePr>
            <a:graphicFrameLocks/>
          </p:cNvGraphicFramePr>
          <p:nvPr/>
        </p:nvGraphicFramePr>
        <p:xfrm>
          <a:off x="3635896" y="4293096"/>
          <a:ext cx="5049838" cy="2239962"/>
        </p:xfrm>
        <a:graphic>
          <a:graphicData uri="http://schemas.openxmlformats.org/presentationml/2006/ole">
            <p:oleObj spid="_x0000_s9221" name="Диаграмма" r:id="rId10" imgW="5038740" imgH="223828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03182" y="574675"/>
            <a:ext cx="7140819" cy="234950"/>
          </a:xfrm>
          <a:prstGeom prst="rect">
            <a:avLst/>
          </a:prstGeom>
          <a:gradFill flip="none" rotWithShape="1">
            <a:gsLst>
              <a:gs pos="0">
                <a:srgbClr val="9BBCFF"/>
              </a:gs>
              <a:gs pos="50000">
                <a:srgbClr val="D9E6FF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44" name="Picture 14"/>
          <p:cNvPicPr>
            <a:picLocks noChangeAspect="1" noChangeArrowheads="1"/>
          </p:cNvPicPr>
          <p:nvPr/>
        </p:nvPicPr>
        <p:blipFill>
          <a:blip r:embed="rId4" cstate="print"/>
          <a:srcRect l="36263" t="24165" r="34375" b="26743"/>
          <a:stretch>
            <a:fillRect/>
          </a:stretch>
        </p:blipFill>
        <p:spPr bwMode="auto">
          <a:xfrm>
            <a:off x="0" y="5376863"/>
            <a:ext cx="14478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10"/>
          <p:cNvSpPr>
            <a:spLocks noChangeArrowheads="1"/>
          </p:cNvSpPr>
          <p:nvPr/>
        </p:nvSpPr>
        <p:spPr bwMode="auto">
          <a:xfrm>
            <a:off x="0" y="1081089"/>
            <a:ext cx="647700" cy="578643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028700"/>
            <a:ext cx="647700" cy="357188"/>
          </a:xfrm>
          <a:prstGeom prst="rect">
            <a:avLst/>
          </a:prstGeom>
          <a:gradFill flip="none" rotWithShape="1">
            <a:gsLst>
              <a:gs pos="0">
                <a:srgbClr val="333399"/>
              </a:gs>
              <a:gs pos="50000">
                <a:srgbClr val="6363CB"/>
              </a:gs>
              <a:gs pos="100000">
                <a:schemeClr val="bg1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48" name="Picture 7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b="983"/>
          <a:stretch>
            <a:fillRect/>
          </a:stretch>
        </p:blipFill>
        <p:spPr bwMode="auto">
          <a:xfrm>
            <a:off x="2931" y="295276"/>
            <a:ext cx="1943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000251" y="804863"/>
            <a:ext cx="7140819" cy="233362"/>
          </a:xfrm>
          <a:prstGeom prst="rect">
            <a:avLst/>
          </a:prstGeom>
          <a:gradFill rotWithShape="1">
            <a:gsLst>
              <a:gs pos="0">
                <a:srgbClr val="FE9C9C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003182" y="338138"/>
            <a:ext cx="7140819" cy="17462"/>
          </a:xfrm>
          <a:prstGeom prst="rect">
            <a:avLst/>
          </a:prstGeom>
          <a:gradFill rotWithShape="1">
            <a:gsLst>
              <a:gs pos="0">
                <a:srgbClr val="333399"/>
              </a:gs>
              <a:gs pos="100000">
                <a:schemeClr val="bg1"/>
              </a:gs>
            </a:gsLst>
            <a:lin ang="108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40324" y="5843588"/>
          <a:ext cx="731227" cy="792162"/>
        </p:xfrm>
        <a:graphic>
          <a:graphicData uri="http://schemas.openxmlformats.org/presentationml/2006/ole">
            <p:oleObj spid="_x0000_s10242" name="Image" r:id="rId6" imgW="2387302" imgH="2387302" progId="">
              <p:embed/>
            </p:oleObj>
          </a:graphicData>
        </a:graphic>
      </p:graphicFrame>
      <p:pic>
        <p:nvPicPr>
          <p:cNvPr id="1051" name="Picture 24" descr="Картинка 5 из 2635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443" y="115889"/>
            <a:ext cx="949569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00251" y="357188"/>
            <a:ext cx="580292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150875" y="3383124"/>
            <a:ext cx="496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О работе Совета молодых ученых ФЭИ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</a:rPr>
              <a:t>Госуниверситет-УНПК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899592" y="1196752"/>
            <a:ext cx="536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рейтинг </a:t>
            </a:r>
            <a:r>
              <a:rPr lang="ru-RU" b="1" dirty="0"/>
              <a:t>кандидатов наук </a:t>
            </a:r>
            <a:r>
              <a:rPr lang="ru-RU" b="1" dirty="0" smtClean="0"/>
              <a:t>ФЭИ за прошлый год</a:t>
            </a:r>
            <a:endParaRPr lang="ru-RU" dirty="0"/>
          </a:p>
        </p:txBody>
      </p:sp>
      <p:graphicFrame>
        <p:nvGraphicFramePr>
          <p:cNvPr id="17" name="Диаграмма 1"/>
          <p:cNvGraphicFramePr>
            <a:graphicFrameLocks/>
          </p:cNvGraphicFramePr>
          <p:nvPr/>
        </p:nvGraphicFramePr>
        <p:xfrm>
          <a:off x="1187624" y="1628800"/>
          <a:ext cx="4558803" cy="2160240"/>
        </p:xfrm>
        <a:graphic>
          <a:graphicData uri="http://schemas.openxmlformats.org/presentationml/2006/ole">
            <p:oleObj spid="_x0000_s10244" name="Диаграмма" r:id="rId9" imgW="4771980" imgH="2257425" progId="Excel.Sheet.8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051720" y="476672"/>
            <a:ext cx="547260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ru-RU" sz="1600" dirty="0">
                <a:latin typeface="Times New Roman" pitchFamily="18" charset="0"/>
                <a:cs typeface="Calibri" pitchFamily="34" charset="0"/>
              </a:rPr>
              <a:t>4.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личного рейтинга членов Совета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2411760" y="3789040"/>
            <a:ext cx="6386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Действующий рейтинг кандидатов наук ФЭИ</a:t>
            </a:r>
            <a:endParaRPr lang="ru-RU" dirty="0"/>
          </a:p>
        </p:txBody>
      </p:sp>
      <p:graphicFrame>
        <p:nvGraphicFramePr>
          <p:cNvPr id="10245" name="Object 6"/>
          <p:cNvGraphicFramePr>
            <a:graphicFrameLocks/>
          </p:cNvGraphicFramePr>
          <p:nvPr/>
        </p:nvGraphicFramePr>
        <p:xfrm>
          <a:off x="3347864" y="4293096"/>
          <a:ext cx="5048250" cy="2238375"/>
        </p:xfrm>
        <a:graphic>
          <a:graphicData uri="http://schemas.openxmlformats.org/presentationml/2006/ole">
            <p:oleObj spid="_x0000_s10245" name="Диаграмма" r:id="rId10" imgW="5038740" imgH="223828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1127</Words>
  <Application>Microsoft Office PowerPoint</Application>
  <PresentationFormat>Экран (4:3)</PresentationFormat>
  <Paragraphs>146</Paragraphs>
  <Slides>20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Image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78</cp:revision>
  <dcterms:created xsi:type="dcterms:W3CDTF">2012-02-20T15:03:11Z</dcterms:created>
  <dcterms:modified xsi:type="dcterms:W3CDTF">2013-02-19T08:12:28Z</dcterms:modified>
</cp:coreProperties>
</file>